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6"/>
  </p:notesMasterIdLst>
  <p:sldIdLst>
    <p:sldId id="278" r:id="rId3"/>
    <p:sldId id="259" r:id="rId4"/>
    <p:sldId id="267" r:id="rId5"/>
    <p:sldId id="276" r:id="rId6"/>
    <p:sldId id="261" r:id="rId7"/>
    <p:sldId id="268" r:id="rId8"/>
    <p:sldId id="270" r:id="rId9"/>
    <p:sldId id="271" r:id="rId10"/>
    <p:sldId id="272" r:id="rId11"/>
    <p:sldId id="273" r:id="rId12"/>
    <p:sldId id="275" r:id="rId13"/>
    <p:sldId id="27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3049" autoAdjust="0"/>
  </p:normalViewPr>
  <p:slideViewPr>
    <p:cSldViewPr snapToGrid="0">
      <p:cViewPr varScale="1">
        <p:scale>
          <a:sx n="56" d="100"/>
          <a:sy n="56" d="100"/>
        </p:scale>
        <p:origin x="39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1" Type="http://schemas.openxmlformats.org/officeDocument/2006/relationships/hyperlink" Target="https://www.tribunalonfracking.org/what-is-the-permanent-peoples-tribuna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tribunalonfracking.org/what-is-the-permanent-peoples-tribuna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B527A-5D09-4874-8168-4F1A557C8834}" type="doc">
      <dgm:prSet loTypeId="urn:microsoft.com/office/officeart/2008/layout/LinedList" loCatId="Inbox" qsTypeId="urn:microsoft.com/office/officeart/2005/8/quickstyle/simple4" qsCatId="simple" csTypeId="urn:microsoft.com/office/officeart/2005/8/colors/accent1_2" csCatId="accent1" phldr="1"/>
      <dgm:spPr/>
      <dgm:t>
        <a:bodyPr/>
        <a:lstStyle/>
        <a:p>
          <a:endParaRPr lang="en-US"/>
        </a:p>
      </dgm:t>
    </dgm:pt>
    <dgm:pt modelId="{EDD027EC-7480-46D4-928B-6BB9E1F83B97}">
      <dgm:prSet/>
      <dgm:spPr/>
      <dgm:t>
        <a:bodyPr/>
        <a:lstStyle/>
        <a:p>
          <a:r>
            <a:rPr lang="en-AU" dirty="0"/>
            <a:t>May 14-18, 2018, </a:t>
          </a:r>
        </a:p>
        <a:p>
          <a:r>
            <a:rPr lang="en-AU" dirty="0"/>
            <a:t>the Permanent Peoples’ Tribunal Session on the Human Rights Impacts of Fracking will be held</a:t>
          </a:r>
          <a:endParaRPr lang="en-US" dirty="0"/>
        </a:p>
      </dgm:t>
    </dgm:pt>
    <dgm:pt modelId="{69FE2605-D990-4A97-9806-DF46B8B68166}" type="parTrans" cxnId="{4E2E093F-6122-4D2E-9DD1-621E24BBD208}">
      <dgm:prSet/>
      <dgm:spPr/>
      <dgm:t>
        <a:bodyPr/>
        <a:lstStyle/>
        <a:p>
          <a:endParaRPr lang="en-US"/>
        </a:p>
      </dgm:t>
    </dgm:pt>
    <dgm:pt modelId="{466657F0-D49D-4B16-A392-123D2209834B}" type="sibTrans" cxnId="{4E2E093F-6122-4D2E-9DD1-621E24BBD208}">
      <dgm:prSet/>
      <dgm:spPr/>
      <dgm:t>
        <a:bodyPr/>
        <a:lstStyle/>
        <a:p>
          <a:endParaRPr lang="en-US"/>
        </a:p>
      </dgm:t>
    </dgm:pt>
    <dgm:pt modelId="{0946AC26-BD4E-442D-B4F5-1A6D1CFDB9E9}">
      <dgm:prSet/>
      <dgm:spPr/>
      <dgm:t>
        <a:bodyPr/>
        <a:lstStyle/>
        <a:p>
          <a:r>
            <a:rPr lang="en-AU" dirty="0"/>
            <a:t>The Tribunal will consider whether sufficient evidence exists to indict certain named States on charges of failing adequately to respect the human rights of citizens as a result of permitting, and failing to adopt a precautionary approach to, hydraulic fracturing and other techniques of unconventional oil and gas extraction within their jurisdictions.</a:t>
          </a:r>
        </a:p>
        <a:p>
          <a:endParaRPr lang="en-AU" dirty="0"/>
        </a:p>
        <a:p>
          <a:r>
            <a:rPr lang="en-US" dirty="0"/>
            <a:t>We will provide the PPT with evidence and testimony from Australia</a:t>
          </a:r>
        </a:p>
      </dgm:t>
    </dgm:pt>
    <dgm:pt modelId="{591D5D96-25A2-4F76-B6A2-B53F2939E9C1}" type="parTrans" cxnId="{A2C0B9EE-A073-4840-9EC4-B441826F4A57}">
      <dgm:prSet/>
      <dgm:spPr/>
      <dgm:t>
        <a:bodyPr/>
        <a:lstStyle/>
        <a:p>
          <a:endParaRPr lang="en-US"/>
        </a:p>
      </dgm:t>
    </dgm:pt>
    <dgm:pt modelId="{811C92F0-2CE8-4FF6-B72B-68A63433A792}" type="sibTrans" cxnId="{A2C0B9EE-A073-4840-9EC4-B441826F4A57}">
      <dgm:prSet/>
      <dgm:spPr/>
      <dgm:t>
        <a:bodyPr/>
        <a:lstStyle/>
        <a:p>
          <a:endParaRPr lang="en-US"/>
        </a:p>
      </dgm:t>
    </dgm:pt>
    <dgm:pt modelId="{3CDDF320-9962-4097-B12F-EA80E6701E04}">
      <dgm:prSet/>
      <dgm:spPr/>
      <dgm:t>
        <a:bodyPr/>
        <a:lstStyle/>
        <a:p>
          <a:r>
            <a:rPr lang="en-US" dirty="0"/>
            <a:t>Please visit this web site for details on the Permanent Peoples Tribunal and the norms which are the basis for bringing this case </a:t>
          </a:r>
          <a:r>
            <a:rPr lang="en-US" dirty="0">
              <a:hlinkClick xmlns:r="http://schemas.openxmlformats.org/officeDocument/2006/relationships" r:id="rId1"/>
            </a:rPr>
            <a:t>https://www.tribunalonfracking.org/what-is-the-permanent-peoples-tribunal/#</a:t>
          </a:r>
          <a:r>
            <a:rPr lang="en-US" dirty="0"/>
            <a:t> </a:t>
          </a:r>
        </a:p>
      </dgm:t>
    </dgm:pt>
    <dgm:pt modelId="{790918C8-C3BB-4687-8DC2-AAED3D4E884E}" type="parTrans" cxnId="{CB6AAB13-1B1B-4BEB-9995-D1E0B176F423}">
      <dgm:prSet/>
      <dgm:spPr/>
      <dgm:t>
        <a:bodyPr/>
        <a:lstStyle/>
        <a:p>
          <a:endParaRPr lang="en-US"/>
        </a:p>
      </dgm:t>
    </dgm:pt>
    <dgm:pt modelId="{67D83D41-6C8F-4D24-B080-1A90F8E6E2F3}" type="sibTrans" cxnId="{CB6AAB13-1B1B-4BEB-9995-D1E0B176F423}">
      <dgm:prSet/>
      <dgm:spPr/>
      <dgm:t>
        <a:bodyPr/>
        <a:lstStyle/>
        <a:p>
          <a:endParaRPr lang="en-US"/>
        </a:p>
      </dgm:t>
    </dgm:pt>
    <dgm:pt modelId="{C652388B-FB0B-448F-875F-BC403FDC49F8}" type="pres">
      <dgm:prSet presAssocID="{66EB527A-5D09-4874-8168-4F1A557C8834}" presName="vert0" presStyleCnt="0">
        <dgm:presLayoutVars>
          <dgm:dir/>
          <dgm:animOne val="branch"/>
          <dgm:animLvl val="lvl"/>
        </dgm:presLayoutVars>
      </dgm:prSet>
      <dgm:spPr/>
    </dgm:pt>
    <dgm:pt modelId="{804D48DD-63A0-4510-AE51-97A9CD3EB613}" type="pres">
      <dgm:prSet presAssocID="{EDD027EC-7480-46D4-928B-6BB9E1F83B97}" presName="thickLine" presStyleLbl="alignNode1" presStyleIdx="0" presStyleCnt="3"/>
      <dgm:spPr/>
    </dgm:pt>
    <dgm:pt modelId="{C7359FC1-CBAF-4112-B568-86FF143C1DE9}" type="pres">
      <dgm:prSet presAssocID="{EDD027EC-7480-46D4-928B-6BB9E1F83B97}" presName="horz1" presStyleCnt="0"/>
      <dgm:spPr/>
    </dgm:pt>
    <dgm:pt modelId="{2A39F32F-1CC6-419C-B943-545C1B97C3C2}" type="pres">
      <dgm:prSet presAssocID="{EDD027EC-7480-46D4-928B-6BB9E1F83B97}" presName="tx1" presStyleLbl="revTx" presStyleIdx="0" presStyleCnt="3"/>
      <dgm:spPr/>
    </dgm:pt>
    <dgm:pt modelId="{36E864D7-E046-423E-8A3B-63785ACA324C}" type="pres">
      <dgm:prSet presAssocID="{EDD027EC-7480-46D4-928B-6BB9E1F83B97}" presName="vert1" presStyleCnt="0"/>
      <dgm:spPr/>
    </dgm:pt>
    <dgm:pt modelId="{53A0AEC1-12B3-44B2-AC36-C22C10974AA8}" type="pres">
      <dgm:prSet presAssocID="{0946AC26-BD4E-442D-B4F5-1A6D1CFDB9E9}" presName="thickLine" presStyleLbl="alignNode1" presStyleIdx="1" presStyleCnt="3"/>
      <dgm:spPr/>
    </dgm:pt>
    <dgm:pt modelId="{59828FE1-3F07-4065-932C-C0C9A040BE19}" type="pres">
      <dgm:prSet presAssocID="{0946AC26-BD4E-442D-B4F5-1A6D1CFDB9E9}" presName="horz1" presStyleCnt="0"/>
      <dgm:spPr/>
    </dgm:pt>
    <dgm:pt modelId="{8897995E-641D-4AAB-93D1-C5A0CB7CC332}" type="pres">
      <dgm:prSet presAssocID="{0946AC26-BD4E-442D-B4F5-1A6D1CFDB9E9}" presName="tx1" presStyleLbl="revTx" presStyleIdx="1" presStyleCnt="3" custScaleY="191114"/>
      <dgm:spPr/>
    </dgm:pt>
    <dgm:pt modelId="{03470C67-40CB-498C-B434-FF12A7463A89}" type="pres">
      <dgm:prSet presAssocID="{0946AC26-BD4E-442D-B4F5-1A6D1CFDB9E9}" presName="vert1" presStyleCnt="0"/>
      <dgm:spPr/>
    </dgm:pt>
    <dgm:pt modelId="{C6725805-8D1D-4EB5-9B7D-643F33A88640}" type="pres">
      <dgm:prSet presAssocID="{3CDDF320-9962-4097-B12F-EA80E6701E04}" presName="thickLine" presStyleLbl="alignNode1" presStyleIdx="2" presStyleCnt="3"/>
      <dgm:spPr/>
    </dgm:pt>
    <dgm:pt modelId="{CBDF83DC-DFBA-4B62-983C-BAD203ECF9BE}" type="pres">
      <dgm:prSet presAssocID="{3CDDF320-9962-4097-B12F-EA80E6701E04}" presName="horz1" presStyleCnt="0"/>
      <dgm:spPr/>
    </dgm:pt>
    <dgm:pt modelId="{9FA1388C-4A7A-4792-8BE8-9216335DE1F2}" type="pres">
      <dgm:prSet presAssocID="{3CDDF320-9962-4097-B12F-EA80E6701E04}" presName="tx1" presStyleLbl="revTx" presStyleIdx="2" presStyleCnt="3"/>
      <dgm:spPr/>
    </dgm:pt>
    <dgm:pt modelId="{29C0C320-581B-48D9-9365-F601529A70D9}" type="pres">
      <dgm:prSet presAssocID="{3CDDF320-9962-4097-B12F-EA80E6701E04}" presName="vert1" presStyleCnt="0"/>
      <dgm:spPr/>
    </dgm:pt>
  </dgm:ptLst>
  <dgm:cxnLst>
    <dgm:cxn modelId="{CB6AAB13-1B1B-4BEB-9995-D1E0B176F423}" srcId="{66EB527A-5D09-4874-8168-4F1A557C8834}" destId="{3CDDF320-9962-4097-B12F-EA80E6701E04}" srcOrd="2" destOrd="0" parTransId="{790918C8-C3BB-4687-8DC2-AAED3D4E884E}" sibTransId="{67D83D41-6C8F-4D24-B080-1A90F8E6E2F3}"/>
    <dgm:cxn modelId="{4E2E093F-6122-4D2E-9DD1-621E24BBD208}" srcId="{66EB527A-5D09-4874-8168-4F1A557C8834}" destId="{EDD027EC-7480-46D4-928B-6BB9E1F83B97}" srcOrd="0" destOrd="0" parTransId="{69FE2605-D990-4A97-9806-DF46B8B68166}" sibTransId="{466657F0-D49D-4B16-A392-123D2209834B}"/>
    <dgm:cxn modelId="{3693E46B-4027-4BD2-A37B-D012D8310EE1}" type="presOf" srcId="{3CDDF320-9962-4097-B12F-EA80E6701E04}" destId="{9FA1388C-4A7A-4792-8BE8-9216335DE1F2}" srcOrd="0" destOrd="0" presId="urn:microsoft.com/office/officeart/2008/layout/LinedList"/>
    <dgm:cxn modelId="{14194E4C-AA0E-4583-83BD-3DDF80EAC6F2}" type="presOf" srcId="{0946AC26-BD4E-442D-B4F5-1A6D1CFDB9E9}" destId="{8897995E-641D-4AAB-93D1-C5A0CB7CC332}" srcOrd="0" destOrd="0" presId="urn:microsoft.com/office/officeart/2008/layout/LinedList"/>
    <dgm:cxn modelId="{E128C252-5353-4AE9-8E49-FBD153330609}" type="presOf" srcId="{EDD027EC-7480-46D4-928B-6BB9E1F83B97}" destId="{2A39F32F-1CC6-419C-B943-545C1B97C3C2}" srcOrd="0" destOrd="0" presId="urn:microsoft.com/office/officeart/2008/layout/LinedList"/>
    <dgm:cxn modelId="{A2C0B9EE-A073-4840-9EC4-B441826F4A57}" srcId="{66EB527A-5D09-4874-8168-4F1A557C8834}" destId="{0946AC26-BD4E-442D-B4F5-1A6D1CFDB9E9}" srcOrd="1" destOrd="0" parTransId="{591D5D96-25A2-4F76-B6A2-B53F2939E9C1}" sibTransId="{811C92F0-2CE8-4FF6-B72B-68A63433A792}"/>
    <dgm:cxn modelId="{6F1CC4EF-D502-4F99-887A-EE79EAE10A25}" type="presOf" srcId="{66EB527A-5D09-4874-8168-4F1A557C8834}" destId="{C652388B-FB0B-448F-875F-BC403FDC49F8}" srcOrd="0" destOrd="0" presId="urn:microsoft.com/office/officeart/2008/layout/LinedList"/>
    <dgm:cxn modelId="{FBE5C441-5C43-47B1-AEE3-F347DD1B720F}" type="presParOf" srcId="{C652388B-FB0B-448F-875F-BC403FDC49F8}" destId="{804D48DD-63A0-4510-AE51-97A9CD3EB613}" srcOrd="0" destOrd="0" presId="urn:microsoft.com/office/officeart/2008/layout/LinedList"/>
    <dgm:cxn modelId="{A0FC24FA-1CC4-42C6-9F2D-1AE7D0CBEB7F}" type="presParOf" srcId="{C652388B-FB0B-448F-875F-BC403FDC49F8}" destId="{C7359FC1-CBAF-4112-B568-86FF143C1DE9}" srcOrd="1" destOrd="0" presId="urn:microsoft.com/office/officeart/2008/layout/LinedList"/>
    <dgm:cxn modelId="{11D0DCF2-DE85-4342-8949-06548C699630}" type="presParOf" srcId="{C7359FC1-CBAF-4112-B568-86FF143C1DE9}" destId="{2A39F32F-1CC6-419C-B943-545C1B97C3C2}" srcOrd="0" destOrd="0" presId="urn:microsoft.com/office/officeart/2008/layout/LinedList"/>
    <dgm:cxn modelId="{2E21AF38-6C94-41D8-A286-DA8A1DFA2D6F}" type="presParOf" srcId="{C7359FC1-CBAF-4112-B568-86FF143C1DE9}" destId="{36E864D7-E046-423E-8A3B-63785ACA324C}" srcOrd="1" destOrd="0" presId="urn:microsoft.com/office/officeart/2008/layout/LinedList"/>
    <dgm:cxn modelId="{76B7FF95-98FC-4D28-BDA5-434FCE6AF0B1}" type="presParOf" srcId="{C652388B-FB0B-448F-875F-BC403FDC49F8}" destId="{53A0AEC1-12B3-44B2-AC36-C22C10974AA8}" srcOrd="2" destOrd="0" presId="urn:microsoft.com/office/officeart/2008/layout/LinedList"/>
    <dgm:cxn modelId="{CE4FA42B-0E90-44B3-96C1-EE20A25DCBD0}" type="presParOf" srcId="{C652388B-FB0B-448F-875F-BC403FDC49F8}" destId="{59828FE1-3F07-4065-932C-C0C9A040BE19}" srcOrd="3" destOrd="0" presId="urn:microsoft.com/office/officeart/2008/layout/LinedList"/>
    <dgm:cxn modelId="{491C955D-8DB6-4199-ACF0-CDFA1BBB71F4}" type="presParOf" srcId="{59828FE1-3F07-4065-932C-C0C9A040BE19}" destId="{8897995E-641D-4AAB-93D1-C5A0CB7CC332}" srcOrd="0" destOrd="0" presId="urn:microsoft.com/office/officeart/2008/layout/LinedList"/>
    <dgm:cxn modelId="{608E92D9-4812-4D9D-AAB0-067A534B3763}" type="presParOf" srcId="{59828FE1-3F07-4065-932C-C0C9A040BE19}" destId="{03470C67-40CB-498C-B434-FF12A7463A89}" srcOrd="1" destOrd="0" presId="urn:microsoft.com/office/officeart/2008/layout/LinedList"/>
    <dgm:cxn modelId="{7DE351FD-C8D9-4CF2-83D9-07EAEC7561B7}" type="presParOf" srcId="{C652388B-FB0B-448F-875F-BC403FDC49F8}" destId="{C6725805-8D1D-4EB5-9B7D-643F33A88640}" srcOrd="4" destOrd="0" presId="urn:microsoft.com/office/officeart/2008/layout/LinedList"/>
    <dgm:cxn modelId="{821F8B98-958F-4B75-B5B9-06726B302F91}" type="presParOf" srcId="{C652388B-FB0B-448F-875F-BC403FDC49F8}" destId="{CBDF83DC-DFBA-4B62-983C-BAD203ECF9BE}" srcOrd="5" destOrd="0" presId="urn:microsoft.com/office/officeart/2008/layout/LinedList"/>
    <dgm:cxn modelId="{F49D45E2-51F1-4359-84D3-FF48896E620E}" type="presParOf" srcId="{CBDF83DC-DFBA-4B62-983C-BAD203ECF9BE}" destId="{9FA1388C-4A7A-4792-8BE8-9216335DE1F2}" srcOrd="0" destOrd="0" presId="urn:microsoft.com/office/officeart/2008/layout/LinedList"/>
    <dgm:cxn modelId="{4D18DA29-73AF-4FC6-A19A-4E152FB7D754}" type="presParOf" srcId="{CBDF83DC-DFBA-4B62-983C-BAD203ECF9BE}" destId="{29C0C320-581B-48D9-9365-F601529A70D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D0ABE-3297-4604-BA90-3F95CDD58CD9}" type="doc">
      <dgm:prSet loTypeId="urn:microsoft.com/office/officeart/2009/3/layout/PieProcess" loCatId="list" qsTypeId="urn:microsoft.com/office/officeart/2005/8/quickstyle/simple1" qsCatId="simple" csTypeId="urn:microsoft.com/office/officeart/2005/8/colors/accent0_3" csCatId="mainScheme"/>
      <dgm:spPr/>
      <dgm:t>
        <a:bodyPr/>
        <a:lstStyle/>
        <a:p>
          <a:endParaRPr lang="en-US"/>
        </a:p>
      </dgm:t>
    </dgm:pt>
    <dgm:pt modelId="{51F60A69-0D10-4161-84BA-9C3796ABF5BF}">
      <dgm:prSet/>
      <dgm:spPr/>
      <dgm:t>
        <a:bodyPr/>
        <a:lstStyle/>
        <a:p>
          <a:r>
            <a:rPr lang="en-AU"/>
            <a:t>Right to Health</a:t>
          </a:r>
        </a:p>
      </dgm:t>
    </dgm:pt>
    <dgm:pt modelId="{578A0126-30E0-43D2-8786-C35E90379AC6}" type="parTrans" cxnId="{0017A303-7092-445E-A894-337B97662168}">
      <dgm:prSet/>
      <dgm:spPr/>
      <dgm:t>
        <a:bodyPr/>
        <a:lstStyle/>
        <a:p>
          <a:endParaRPr lang="en-US"/>
        </a:p>
      </dgm:t>
    </dgm:pt>
    <dgm:pt modelId="{11770ED3-514D-4C64-89B9-3C5DC1367DBF}" type="sibTrans" cxnId="{0017A303-7092-445E-A894-337B97662168}">
      <dgm:prSet/>
      <dgm:spPr/>
      <dgm:t>
        <a:bodyPr/>
        <a:lstStyle/>
        <a:p>
          <a:endParaRPr lang="en-US"/>
        </a:p>
      </dgm:t>
    </dgm:pt>
    <dgm:pt modelId="{FEAB9B99-7A53-4E25-A759-D29835767964}">
      <dgm:prSet/>
      <dgm:spPr/>
      <dgm:t>
        <a:bodyPr/>
        <a:lstStyle/>
        <a:p>
          <a:r>
            <a:rPr lang="en-AU" baseline="0"/>
            <a:t>Health impacts</a:t>
          </a:r>
          <a:endParaRPr lang="en-AU"/>
        </a:p>
      </dgm:t>
    </dgm:pt>
    <dgm:pt modelId="{EA527E1B-25D7-45F7-B22F-CBF1E10693B6}" type="parTrans" cxnId="{527B1B98-DF11-4372-8B34-1E9FB3A7DC87}">
      <dgm:prSet/>
      <dgm:spPr/>
      <dgm:t>
        <a:bodyPr/>
        <a:lstStyle/>
        <a:p>
          <a:endParaRPr lang="en-US"/>
        </a:p>
      </dgm:t>
    </dgm:pt>
    <dgm:pt modelId="{745371DB-F071-4A0B-9F0D-05E1B593B4B7}" type="sibTrans" cxnId="{527B1B98-DF11-4372-8B34-1E9FB3A7DC87}">
      <dgm:prSet/>
      <dgm:spPr/>
      <dgm:t>
        <a:bodyPr/>
        <a:lstStyle/>
        <a:p>
          <a:endParaRPr lang="en-US"/>
        </a:p>
      </dgm:t>
    </dgm:pt>
    <dgm:pt modelId="{D9559F94-5B3E-4205-A564-A5B9673EABF3}">
      <dgm:prSet/>
      <dgm:spPr/>
      <dgm:t>
        <a:bodyPr/>
        <a:lstStyle/>
        <a:p>
          <a:r>
            <a:rPr lang="en-AU"/>
            <a:t>Right to food, water, housing</a:t>
          </a:r>
        </a:p>
      </dgm:t>
    </dgm:pt>
    <dgm:pt modelId="{09CB2B5F-6FC8-4AA8-870F-0D6980755B7F}" type="parTrans" cxnId="{FFF3CCC0-A34D-438D-BF95-1CC430E5237C}">
      <dgm:prSet/>
      <dgm:spPr/>
      <dgm:t>
        <a:bodyPr/>
        <a:lstStyle/>
        <a:p>
          <a:endParaRPr lang="en-US"/>
        </a:p>
      </dgm:t>
    </dgm:pt>
    <dgm:pt modelId="{27E29257-74ED-463B-9C8E-46738EB59767}" type="sibTrans" cxnId="{FFF3CCC0-A34D-438D-BF95-1CC430E5237C}">
      <dgm:prSet/>
      <dgm:spPr/>
      <dgm:t>
        <a:bodyPr/>
        <a:lstStyle/>
        <a:p>
          <a:endParaRPr lang="en-US"/>
        </a:p>
      </dgm:t>
    </dgm:pt>
    <dgm:pt modelId="{0D8B7F3D-1740-487E-8313-BD97E1DA6486}">
      <dgm:prSet/>
      <dgm:spPr/>
      <dgm:t>
        <a:bodyPr/>
        <a:lstStyle/>
        <a:p>
          <a:r>
            <a:rPr lang="en-AU" baseline="0"/>
            <a:t>Infrastructure impacts</a:t>
          </a:r>
          <a:endParaRPr lang="en-AU"/>
        </a:p>
      </dgm:t>
    </dgm:pt>
    <dgm:pt modelId="{10AD2CBF-4864-4EF5-A90C-5C253D5713D0}" type="parTrans" cxnId="{B32084B9-798D-4A69-8445-12478CE50694}">
      <dgm:prSet/>
      <dgm:spPr/>
      <dgm:t>
        <a:bodyPr/>
        <a:lstStyle/>
        <a:p>
          <a:endParaRPr lang="en-US"/>
        </a:p>
      </dgm:t>
    </dgm:pt>
    <dgm:pt modelId="{71187697-4482-47D0-BC27-E5361FAA96E1}" type="sibTrans" cxnId="{B32084B9-798D-4A69-8445-12478CE50694}">
      <dgm:prSet/>
      <dgm:spPr/>
      <dgm:t>
        <a:bodyPr/>
        <a:lstStyle/>
        <a:p>
          <a:endParaRPr lang="en-US"/>
        </a:p>
      </dgm:t>
    </dgm:pt>
    <dgm:pt modelId="{E6CBE0FA-3BD8-479D-976A-DFCADEAC471E}">
      <dgm:prSet/>
      <dgm:spPr/>
      <dgm:t>
        <a:bodyPr/>
        <a:lstStyle/>
        <a:p>
          <a:r>
            <a:rPr lang="en-AU"/>
            <a:t>Right to safe, healthy, sustainable environment</a:t>
          </a:r>
        </a:p>
      </dgm:t>
    </dgm:pt>
    <dgm:pt modelId="{FDADE2CC-05D7-465B-BE56-2FFED3A85329}" type="parTrans" cxnId="{74FCDEEE-094A-44C2-BD81-C115BA6416AB}">
      <dgm:prSet/>
      <dgm:spPr/>
      <dgm:t>
        <a:bodyPr/>
        <a:lstStyle/>
        <a:p>
          <a:endParaRPr lang="en-US"/>
        </a:p>
      </dgm:t>
    </dgm:pt>
    <dgm:pt modelId="{9A2817D1-DBA4-4C56-A60B-997083E65B10}" type="sibTrans" cxnId="{74FCDEEE-094A-44C2-BD81-C115BA6416AB}">
      <dgm:prSet/>
      <dgm:spPr/>
      <dgm:t>
        <a:bodyPr/>
        <a:lstStyle/>
        <a:p>
          <a:endParaRPr lang="en-US"/>
        </a:p>
      </dgm:t>
    </dgm:pt>
    <dgm:pt modelId="{0927D39C-3B06-428C-BD83-80902E917F65}">
      <dgm:prSet/>
      <dgm:spPr/>
      <dgm:t>
        <a:bodyPr/>
        <a:lstStyle/>
        <a:p>
          <a:r>
            <a:rPr lang="en-AU" baseline="0"/>
            <a:t>Climate change impacts</a:t>
          </a:r>
          <a:endParaRPr lang="en-AU"/>
        </a:p>
      </dgm:t>
    </dgm:pt>
    <dgm:pt modelId="{3F6F74B5-499D-4F10-83BC-9C596E0E83AC}" type="parTrans" cxnId="{7485FCC1-22D5-4025-AD35-CCF251E021A2}">
      <dgm:prSet/>
      <dgm:spPr/>
      <dgm:t>
        <a:bodyPr/>
        <a:lstStyle/>
        <a:p>
          <a:endParaRPr lang="en-US"/>
        </a:p>
      </dgm:t>
    </dgm:pt>
    <dgm:pt modelId="{CC5A94D6-6188-4812-95ED-3D4A8255C120}" type="sibTrans" cxnId="{7485FCC1-22D5-4025-AD35-CCF251E021A2}">
      <dgm:prSet/>
      <dgm:spPr/>
      <dgm:t>
        <a:bodyPr/>
        <a:lstStyle/>
        <a:p>
          <a:endParaRPr lang="en-US"/>
        </a:p>
      </dgm:t>
    </dgm:pt>
    <dgm:pt modelId="{CDC8EDEB-3F80-472C-A4A8-2764B4A3981E}">
      <dgm:prSet/>
      <dgm:spPr/>
      <dgm:t>
        <a:bodyPr/>
        <a:lstStyle/>
        <a:p>
          <a:r>
            <a:rPr lang="en-AU"/>
            <a:t>Right to participation </a:t>
          </a:r>
        </a:p>
      </dgm:t>
    </dgm:pt>
    <dgm:pt modelId="{29723813-D600-4E84-A18F-DE5DF5A5FE88}" type="parTrans" cxnId="{B5394592-677F-4B38-B0FF-556D3E91D084}">
      <dgm:prSet/>
      <dgm:spPr/>
      <dgm:t>
        <a:bodyPr/>
        <a:lstStyle/>
        <a:p>
          <a:endParaRPr lang="en-US"/>
        </a:p>
      </dgm:t>
    </dgm:pt>
    <dgm:pt modelId="{6C7F7B8A-9AC8-41EE-A452-AA06D26CA672}" type="sibTrans" cxnId="{B5394592-677F-4B38-B0FF-556D3E91D084}">
      <dgm:prSet/>
      <dgm:spPr/>
      <dgm:t>
        <a:bodyPr/>
        <a:lstStyle/>
        <a:p>
          <a:endParaRPr lang="en-US"/>
        </a:p>
      </dgm:t>
    </dgm:pt>
    <dgm:pt modelId="{CC82D14A-0871-4985-99E7-4080D1F01844}">
      <dgm:prSet/>
      <dgm:spPr/>
      <dgm:t>
        <a:bodyPr/>
        <a:lstStyle/>
        <a:p>
          <a:r>
            <a:rPr lang="en-AU" baseline="0"/>
            <a:t>Government subsidised pursuit of fossil fuels</a:t>
          </a:r>
          <a:endParaRPr lang="en-AU"/>
        </a:p>
      </dgm:t>
    </dgm:pt>
    <dgm:pt modelId="{E0D188D2-D407-47A8-AA17-4FE7BEF367E7}" type="parTrans" cxnId="{773FCF38-6ECA-4AEB-A5F3-F3CF7D32DCCD}">
      <dgm:prSet/>
      <dgm:spPr/>
      <dgm:t>
        <a:bodyPr/>
        <a:lstStyle/>
        <a:p>
          <a:endParaRPr lang="en-US"/>
        </a:p>
      </dgm:t>
    </dgm:pt>
    <dgm:pt modelId="{04E02EB9-3B16-4C8B-9A6A-66507B26F2AF}" type="sibTrans" cxnId="{773FCF38-6ECA-4AEB-A5F3-F3CF7D32DCCD}">
      <dgm:prSet/>
      <dgm:spPr/>
      <dgm:t>
        <a:bodyPr/>
        <a:lstStyle/>
        <a:p>
          <a:endParaRPr lang="en-US"/>
        </a:p>
      </dgm:t>
    </dgm:pt>
    <dgm:pt modelId="{B735A3E1-8B89-4C0A-B2FF-9036232C353E}">
      <dgm:prSet/>
      <dgm:spPr/>
      <dgm:t>
        <a:bodyPr/>
        <a:lstStyle/>
        <a:p>
          <a:r>
            <a:rPr lang="en-AU"/>
            <a:t>Right to cultural heritage, land, resources, social</a:t>
          </a:r>
        </a:p>
      </dgm:t>
    </dgm:pt>
    <dgm:pt modelId="{FCC239B9-E844-4A4C-9442-BD4D89F9EBE0}" type="parTrans" cxnId="{FB0E6141-E5B8-4016-8C5D-A5F10D7BC0A9}">
      <dgm:prSet/>
      <dgm:spPr/>
      <dgm:t>
        <a:bodyPr/>
        <a:lstStyle/>
        <a:p>
          <a:endParaRPr lang="en-US"/>
        </a:p>
      </dgm:t>
    </dgm:pt>
    <dgm:pt modelId="{ADA8D20C-8ECD-416C-B874-E80AC3565D28}" type="sibTrans" cxnId="{FB0E6141-E5B8-4016-8C5D-A5F10D7BC0A9}">
      <dgm:prSet/>
      <dgm:spPr/>
      <dgm:t>
        <a:bodyPr/>
        <a:lstStyle/>
        <a:p>
          <a:endParaRPr lang="en-US"/>
        </a:p>
      </dgm:t>
    </dgm:pt>
    <dgm:pt modelId="{87039EE7-3126-4DC3-8FBC-441035D95F71}">
      <dgm:prSet/>
      <dgm:spPr/>
      <dgm:t>
        <a:bodyPr/>
        <a:lstStyle/>
        <a:p>
          <a:r>
            <a:rPr lang="en-AU" baseline="0"/>
            <a:t>Cultural and social impacts</a:t>
          </a:r>
          <a:endParaRPr lang="en-AU"/>
        </a:p>
      </dgm:t>
    </dgm:pt>
    <dgm:pt modelId="{A1D5A9FD-B769-47B2-B325-A75C44966412}" type="parTrans" cxnId="{B652B242-B162-4FAB-96C0-F53197061BC5}">
      <dgm:prSet/>
      <dgm:spPr/>
      <dgm:t>
        <a:bodyPr/>
        <a:lstStyle/>
        <a:p>
          <a:endParaRPr lang="en-US"/>
        </a:p>
      </dgm:t>
    </dgm:pt>
    <dgm:pt modelId="{107BC68B-F935-4548-AF03-6C817D5998E5}" type="sibTrans" cxnId="{B652B242-B162-4FAB-96C0-F53197061BC5}">
      <dgm:prSet/>
      <dgm:spPr/>
      <dgm:t>
        <a:bodyPr/>
        <a:lstStyle/>
        <a:p>
          <a:endParaRPr lang="en-US"/>
        </a:p>
      </dgm:t>
    </dgm:pt>
    <dgm:pt modelId="{9B6ED34D-AAF4-4C60-AF42-89BE8F344052}" type="pres">
      <dgm:prSet presAssocID="{12AD0ABE-3297-4604-BA90-3F95CDD58CD9}" presName="Name0" presStyleCnt="0">
        <dgm:presLayoutVars>
          <dgm:chMax val="7"/>
          <dgm:chPref val="7"/>
          <dgm:dir/>
          <dgm:animOne val="branch"/>
          <dgm:animLvl val="lvl"/>
        </dgm:presLayoutVars>
      </dgm:prSet>
      <dgm:spPr/>
    </dgm:pt>
    <dgm:pt modelId="{A188BF84-6593-4FD4-B852-0C720837B861}" type="pres">
      <dgm:prSet presAssocID="{51F60A69-0D10-4161-84BA-9C3796ABF5BF}" presName="ParentComposite" presStyleCnt="0"/>
      <dgm:spPr/>
    </dgm:pt>
    <dgm:pt modelId="{A460EF35-24DE-46F5-A768-370E40681A1B}" type="pres">
      <dgm:prSet presAssocID="{51F60A69-0D10-4161-84BA-9C3796ABF5BF}" presName="Chord" presStyleLbl="bgShp" presStyleIdx="0" presStyleCnt="5"/>
      <dgm:spPr/>
    </dgm:pt>
    <dgm:pt modelId="{8C1E9B4D-73CA-4062-8389-1F86ED82300F}" type="pres">
      <dgm:prSet presAssocID="{51F60A69-0D10-4161-84BA-9C3796ABF5BF}" presName="Pie" presStyleLbl="alignNode1" presStyleIdx="0" presStyleCnt="5"/>
      <dgm:spPr/>
    </dgm:pt>
    <dgm:pt modelId="{5D144742-D957-4B17-91B6-CB315BFAF989}" type="pres">
      <dgm:prSet presAssocID="{51F60A69-0D10-4161-84BA-9C3796ABF5BF}" presName="Parent" presStyleLbl="revTx" presStyleIdx="0" presStyleCnt="10">
        <dgm:presLayoutVars>
          <dgm:chMax val="1"/>
          <dgm:chPref val="1"/>
          <dgm:bulletEnabled val="1"/>
        </dgm:presLayoutVars>
      </dgm:prSet>
      <dgm:spPr/>
    </dgm:pt>
    <dgm:pt modelId="{F494A4DB-343B-421C-A880-C359FB04CA87}" type="pres">
      <dgm:prSet presAssocID="{745371DB-F071-4A0B-9F0D-05E1B593B4B7}" presName="negSibTrans" presStyleCnt="0"/>
      <dgm:spPr/>
    </dgm:pt>
    <dgm:pt modelId="{307194FC-32E5-47EB-8A34-AC1ECB5997BC}" type="pres">
      <dgm:prSet presAssocID="{51F60A69-0D10-4161-84BA-9C3796ABF5BF}" presName="composite" presStyleCnt="0"/>
      <dgm:spPr/>
    </dgm:pt>
    <dgm:pt modelId="{3E6E4CBF-5B85-4CB4-865C-5C084B2C6054}" type="pres">
      <dgm:prSet presAssocID="{51F60A69-0D10-4161-84BA-9C3796ABF5BF}" presName="Child" presStyleLbl="revTx" presStyleIdx="1" presStyleCnt="10">
        <dgm:presLayoutVars>
          <dgm:chMax val="0"/>
          <dgm:chPref val="0"/>
          <dgm:bulletEnabled val="1"/>
        </dgm:presLayoutVars>
      </dgm:prSet>
      <dgm:spPr/>
    </dgm:pt>
    <dgm:pt modelId="{D6542781-7549-4074-9CCD-892A2560AF66}" type="pres">
      <dgm:prSet presAssocID="{11770ED3-514D-4C64-89B9-3C5DC1367DBF}" presName="sibTrans" presStyleCnt="0"/>
      <dgm:spPr/>
    </dgm:pt>
    <dgm:pt modelId="{48BBBF53-5260-443E-A1D3-3CB610625F10}" type="pres">
      <dgm:prSet presAssocID="{D9559F94-5B3E-4205-A564-A5B9673EABF3}" presName="ParentComposite" presStyleCnt="0"/>
      <dgm:spPr/>
    </dgm:pt>
    <dgm:pt modelId="{EEC11D08-AD77-4104-9BAA-28BFB3BD4886}" type="pres">
      <dgm:prSet presAssocID="{D9559F94-5B3E-4205-A564-A5B9673EABF3}" presName="Chord" presStyleLbl="bgShp" presStyleIdx="1" presStyleCnt="5"/>
      <dgm:spPr/>
    </dgm:pt>
    <dgm:pt modelId="{A20D0897-2D36-4612-BE37-F77FC5B560FC}" type="pres">
      <dgm:prSet presAssocID="{D9559F94-5B3E-4205-A564-A5B9673EABF3}" presName="Pie" presStyleLbl="alignNode1" presStyleIdx="1" presStyleCnt="5"/>
      <dgm:spPr/>
    </dgm:pt>
    <dgm:pt modelId="{D8720706-0AF7-456C-88FE-5E5543DE5159}" type="pres">
      <dgm:prSet presAssocID="{D9559F94-5B3E-4205-A564-A5B9673EABF3}" presName="Parent" presStyleLbl="revTx" presStyleIdx="2" presStyleCnt="10">
        <dgm:presLayoutVars>
          <dgm:chMax val="1"/>
          <dgm:chPref val="1"/>
          <dgm:bulletEnabled val="1"/>
        </dgm:presLayoutVars>
      </dgm:prSet>
      <dgm:spPr/>
    </dgm:pt>
    <dgm:pt modelId="{3D1B6EAA-0474-4E0A-9301-0A95AA51C1F1}" type="pres">
      <dgm:prSet presAssocID="{71187697-4482-47D0-BC27-E5361FAA96E1}" presName="negSibTrans" presStyleCnt="0"/>
      <dgm:spPr/>
    </dgm:pt>
    <dgm:pt modelId="{D4DA94FF-8527-4F99-B4BE-A53FA360D6AD}" type="pres">
      <dgm:prSet presAssocID="{D9559F94-5B3E-4205-A564-A5B9673EABF3}" presName="composite" presStyleCnt="0"/>
      <dgm:spPr/>
    </dgm:pt>
    <dgm:pt modelId="{5AF721C3-9A7D-4A36-ABC6-5D255C4C28B4}" type="pres">
      <dgm:prSet presAssocID="{D9559F94-5B3E-4205-A564-A5B9673EABF3}" presName="Child" presStyleLbl="revTx" presStyleIdx="3" presStyleCnt="10">
        <dgm:presLayoutVars>
          <dgm:chMax val="0"/>
          <dgm:chPref val="0"/>
          <dgm:bulletEnabled val="1"/>
        </dgm:presLayoutVars>
      </dgm:prSet>
      <dgm:spPr/>
    </dgm:pt>
    <dgm:pt modelId="{1B84928B-D0CD-4558-814D-404655A3C6CC}" type="pres">
      <dgm:prSet presAssocID="{27E29257-74ED-463B-9C8E-46738EB59767}" presName="sibTrans" presStyleCnt="0"/>
      <dgm:spPr/>
    </dgm:pt>
    <dgm:pt modelId="{3C8C33B1-3094-475A-957F-B35DD28F1E5A}" type="pres">
      <dgm:prSet presAssocID="{E6CBE0FA-3BD8-479D-976A-DFCADEAC471E}" presName="ParentComposite" presStyleCnt="0"/>
      <dgm:spPr/>
    </dgm:pt>
    <dgm:pt modelId="{E27243E4-8D38-4DF9-9996-42B375DF1902}" type="pres">
      <dgm:prSet presAssocID="{E6CBE0FA-3BD8-479D-976A-DFCADEAC471E}" presName="Chord" presStyleLbl="bgShp" presStyleIdx="2" presStyleCnt="5"/>
      <dgm:spPr/>
    </dgm:pt>
    <dgm:pt modelId="{FA88FEAD-2BB2-4CE5-A1A3-804860D59896}" type="pres">
      <dgm:prSet presAssocID="{E6CBE0FA-3BD8-479D-976A-DFCADEAC471E}" presName="Pie" presStyleLbl="alignNode1" presStyleIdx="2" presStyleCnt="5"/>
      <dgm:spPr/>
    </dgm:pt>
    <dgm:pt modelId="{D73C825C-D320-49C5-8EF4-A7D6287F4071}" type="pres">
      <dgm:prSet presAssocID="{E6CBE0FA-3BD8-479D-976A-DFCADEAC471E}" presName="Parent" presStyleLbl="revTx" presStyleIdx="4" presStyleCnt="10">
        <dgm:presLayoutVars>
          <dgm:chMax val="1"/>
          <dgm:chPref val="1"/>
          <dgm:bulletEnabled val="1"/>
        </dgm:presLayoutVars>
      </dgm:prSet>
      <dgm:spPr/>
    </dgm:pt>
    <dgm:pt modelId="{B8BC58DE-2350-4B22-92F7-5A85525DBAC1}" type="pres">
      <dgm:prSet presAssocID="{CC5A94D6-6188-4812-95ED-3D4A8255C120}" presName="negSibTrans" presStyleCnt="0"/>
      <dgm:spPr/>
    </dgm:pt>
    <dgm:pt modelId="{37B3D202-F998-45EF-A322-6AFC127CE897}" type="pres">
      <dgm:prSet presAssocID="{E6CBE0FA-3BD8-479D-976A-DFCADEAC471E}" presName="composite" presStyleCnt="0"/>
      <dgm:spPr/>
    </dgm:pt>
    <dgm:pt modelId="{1F08AB29-50E7-4D88-A879-680B25020CB2}" type="pres">
      <dgm:prSet presAssocID="{E6CBE0FA-3BD8-479D-976A-DFCADEAC471E}" presName="Child" presStyleLbl="revTx" presStyleIdx="5" presStyleCnt="10">
        <dgm:presLayoutVars>
          <dgm:chMax val="0"/>
          <dgm:chPref val="0"/>
          <dgm:bulletEnabled val="1"/>
        </dgm:presLayoutVars>
      </dgm:prSet>
      <dgm:spPr/>
    </dgm:pt>
    <dgm:pt modelId="{F6D3EFCD-3223-4130-9DA1-EC034C3C03C3}" type="pres">
      <dgm:prSet presAssocID="{9A2817D1-DBA4-4C56-A60B-997083E65B10}" presName="sibTrans" presStyleCnt="0"/>
      <dgm:spPr/>
    </dgm:pt>
    <dgm:pt modelId="{3F4B83C3-75A6-4C3E-BBA9-F96E9D34C873}" type="pres">
      <dgm:prSet presAssocID="{CDC8EDEB-3F80-472C-A4A8-2764B4A3981E}" presName="ParentComposite" presStyleCnt="0"/>
      <dgm:spPr/>
    </dgm:pt>
    <dgm:pt modelId="{4820F300-0ADD-4427-B62F-3C977F0F1BCA}" type="pres">
      <dgm:prSet presAssocID="{CDC8EDEB-3F80-472C-A4A8-2764B4A3981E}" presName="Chord" presStyleLbl="bgShp" presStyleIdx="3" presStyleCnt="5"/>
      <dgm:spPr/>
    </dgm:pt>
    <dgm:pt modelId="{4EB3164E-3995-4942-8BED-409FEC4C4129}" type="pres">
      <dgm:prSet presAssocID="{CDC8EDEB-3F80-472C-A4A8-2764B4A3981E}" presName="Pie" presStyleLbl="alignNode1" presStyleIdx="3" presStyleCnt="5"/>
      <dgm:spPr/>
    </dgm:pt>
    <dgm:pt modelId="{DAA88882-FFAE-4AB4-9492-495407E19BB2}" type="pres">
      <dgm:prSet presAssocID="{CDC8EDEB-3F80-472C-A4A8-2764B4A3981E}" presName="Parent" presStyleLbl="revTx" presStyleIdx="6" presStyleCnt="10">
        <dgm:presLayoutVars>
          <dgm:chMax val="1"/>
          <dgm:chPref val="1"/>
          <dgm:bulletEnabled val="1"/>
        </dgm:presLayoutVars>
      </dgm:prSet>
      <dgm:spPr/>
    </dgm:pt>
    <dgm:pt modelId="{67EC873C-6DE4-40B0-8FA2-C46B11292921}" type="pres">
      <dgm:prSet presAssocID="{04E02EB9-3B16-4C8B-9A6A-66507B26F2AF}" presName="negSibTrans" presStyleCnt="0"/>
      <dgm:spPr/>
    </dgm:pt>
    <dgm:pt modelId="{8AF98002-DF8C-4E05-9B81-69C1989235A3}" type="pres">
      <dgm:prSet presAssocID="{CDC8EDEB-3F80-472C-A4A8-2764B4A3981E}" presName="composite" presStyleCnt="0"/>
      <dgm:spPr/>
    </dgm:pt>
    <dgm:pt modelId="{9B78D338-D7C9-45BC-8E18-7E9055AB1DB6}" type="pres">
      <dgm:prSet presAssocID="{CDC8EDEB-3F80-472C-A4A8-2764B4A3981E}" presName="Child" presStyleLbl="revTx" presStyleIdx="7" presStyleCnt="10">
        <dgm:presLayoutVars>
          <dgm:chMax val="0"/>
          <dgm:chPref val="0"/>
          <dgm:bulletEnabled val="1"/>
        </dgm:presLayoutVars>
      </dgm:prSet>
      <dgm:spPr/>
    </dgm:pt>
    <dgm:pt modelId="{52FED633-3A59-4770-9934-8F3E239AC734}" type="pres">
      <dgm:prSet presAssocID="{6C7F7B8A-9AC8-41EE-A452-AA06D26CA672}" presName="sibTrans" presStyleCnt="0"/>
      <dgm:spPr/>
    </dgm:pt>
    <dgm:pt modelId="{40F6E6EE-825F-4DCB-ABA1-274E458B9580}" type="pres">
      <dgm:prSet presAssocID="{B735A3E1-8B89-4C0A-B2FF-9036232C353E}" presName="ParentComposite" presStyleCnt="0"/>
      <dgm:spPr/>
    </dgm:pt>
    <dgm:pt modelId="{8578E364-637B-4522-A4FF-38033BB9DE14}" type="pres">
      <dgm:prSet presAssocID="{B735A3E1-8B89-4C0A-B2FF-9036232C353E}" presName="Chord" presStyleLbl="bgShp" presStyleIdx="4" presStyleCnt="5"/>
      <dgm:spPr/>
    </dgm:pt>
    <dgm:pt modelId="{7E1556EC-03EC-498C-B1C5-51A4C80B4533}" type="pres">
      <dgm:prSet presAssocID="{B735A3E1-8B89-4C0A-B2FF-9036232C353E}" presName="Pie" presStyleLbl="alignNode1" presStyleIdx="4" presStyleCnt="5"/>
      <dgm:spPr/>
    </dgm:pt>
    <dgm:pt modelId="{18B71D4B-324C-4D1A-AAE8-72C0292DF4D4}" type="pres">
      <dgm:prSet presAssocID="{B735A3E1-8B89-4C0A-B2FF-9036232C353E}" presName="Parent" presStyleLbl="revTx" presStyleIdx="8" presStyleCnt="10">
        <dgm:presLayoutVars>
          <dgm:chMax val="1"/>
          <dgm:chPref val="1"/>
          <dgm:bulletEnabled val="1"/>
        </dgm:presLayoutVars>
      </dgm:prSet>
      <dgm:spPr/>
    </dgm:pt>
    <dgm:pt modelId="{B7E69944-4AF2-4A1F-B84B-282BB53FCB10}" type="pres">
      <dgm:prSet presAssocID="{107BC68B-F935-4548-AF03-6C817D5998E5}" presName="negSibTrans" presStyleCnt="0"/>
      <dgm:spPr/>
    </dgm:pt>
    <dgm:pt modelId="{EAA18E0E-C99C-4697-BA6F-CC6314477DF4}" type="pres">
      <dgm:prSet presAssocID="{B735A3E1-8B89-4C0A-B2FF-9036232C353E}" presName="composite" presStyleCnt="0"/>
      <dgm:spPr/>
    </dgm:pt>
    <dgm:pt modelId="{FD6033CC-FB4D-4CA6-BE23-2A6341A71BC8}" type="pres">
      <dgm:prSet presAssocID="{B735A3E1-8B89-4C0A-B2FF-9036232C353E}" presName="Child" presStyleLbl="revTx" presStyleIdx="9" presStyleCnt="10">
        <dgm:presLayoutVars>
          <dgm:chMax val="0"/>
          <dgm:chPref val="0"/>
          <dgm:bulletEnabled val="1"/>
        </dgm:presLayoutVars>
      </dgm:prSet>
      <dgm:spPr/>
    </dgm:pt>
  </dgm:ptLst>
  <dgm:cxnLst>
    <dgm:cxn modelId="{0017A303-7092-445E-A894-337B97662168}" srcId="{12AD0ABE-3297-4604-BA90-3F95CDD58CD9}" destId="{51F60A69-0D10-4161-84BA-9C3796ABF5BF}" srcOrd="0" destOrd="0" parTransId="{578A0126-30E0-43D2-8786-C35E90379AC6}" sibTransId="{11770ED3-514D-4C64-89B9-3C5DC1367DBF}"/>
    <dgm:cxn modelId="{0ACDF223-A86C-422E-AA67-D98B3D5F4434}" type="presOf" srcId="{B735A3E1-8B89-4C0A-B2FF-9036232C353E}" destId="{18B71D4B-324C-4D1A-AAE8-72C0292DF4D4}" srcOrd="0" destOrd="0" presId="urn:microsoft.com/office/officeart/2009/3/layout/PieProcess"/>
    <dgm:cxn modelId="{E5ABED27-DF31-48C8-9E18-E7CB79F951D6}" type="presOf" srcId="{87039EE7-3126-4DC3-8FBC-441035D95F71}" destId="{FD6033CC-FB4D-4CA6-BE23-2A6341A71BC8}" srcOrd="0" destOrd="0" presId="urn:microsoft.com/office/officeart/2009/3/layout/PieProcess"/>
    <dgm:cxn modelId="{92AB0C2E-1793-49A3-8D11-0E64D2969EFB}" type="presOf" srcId="{0927D39C-3B06-428C-BD83-80902E917F65}" destId="{1F08AB29-50E7-4D88-A879-680B25020CB2}" srcOrd="0" destOrd="0" presId="urn:microsoft.com/office/officeart/2009/3/layout/PieProcess"/>
    <dgm:cxn modelId="{FC59A032-3BD0-48F6-A52B-C9532C65F66E}" type="presOf" srcId="{CC82D14A-0871-4985-99E7-4080D1F01844}" destId="{9B78D338-D7C9-45BC-8E18-7E9055AB1DB6}" srcOrd="0" destOrd="0" presId="urn:microsoft.com/office/officeart/2009/3/layout/PieProcess"/>
    <dgm:cxn modelId="{773FCF38-6ECA-4AEB-A5F3-F3CF7D32DCCD}" srcId="{CDC8EDEB-3F80-472C-A4A8-2764B4A3981E}" destId="{CC82D14A-0871-4985-99E7-4080D1F01844}" srcOrd="0" destOrd="0" parTransId="{E0D188D2-D407-47A8-AA17-4FE7BEF367E7}" sibTransId="{04E02EB9-3B16-4C8B-9A6A-66507B26F2AF}"/>
    <dgm:cxn modelId="{FB0E6141-E5B8-4016-8C5D-A5F10D7BC0A9}" srcId="{12AD0ABE-3297-4604-BA90-3F95CDD58CD9}" destId="{B735A3E1-8B89-4C0A-B2FF-9036232C353E}" srcOrd="4" destOrd="0" parTransId="{FCC239B9-E844-4A4C-9442-BD4D89F9EBE0}" sibTransId="{ADA8D20C-8ECD-416C-B874-E80AC3565D28}"/>
    <dgm:cxn modelId="{B652B242-B162-4FAB-96C0-F53197061BC5}" srcId="{B735A3E1-8B89-4C0A-B2FF-9036232C353E}" destId="{87039EE7-3126-4DC3-8FBC-441035D95F71}" srcOrd="0" destOrd="0" parTransId="{A1D5A9FD-B769-47B2-B325-A75C44966412}" sibTransId="{107BC68B-F935-4548-AF03-6C817D5998E5}"/>
    <dgm:cxn modelId="{D7B7CF46-B51D-4C92-8771-799CD02A9CD2}" type="presOf" srcId="{0D8B7F3D-1740-487E-8313-BD97E1DA6486}" destId="{5AF721C3-9A7D-4A36-ABC6-5D255C4C28B4}" srcOrd="0" destOrd="0" presId="urn:microsoft.com/office/officeart/2009/3/layout/PieProcess"/>
    <dgm:cxn modelId="{5B306F48-AE01-4FD9-80F3-8419E1A89EEF}" type="presOf" srcId="{51F60A69-0D10-4161-84BA-9C3796ABF5BF}" destId="{5D144742-D957-4B17-91B6-CB315BFAF989}" srcOrd="0" destOrd="0" presId="urn:microsoft.com/office/officeart/2009/3/layout/PieProcess"/>
    <dgm:cxn modelId="{6D56FA50-4980-4698-A2AB-AB85621B1C3B}" type="presOf" srcId="{E6CBE0FA-3BD8-479D-976A-DFCADEAC471E}" destId="{D73C825C-D320-49C5-8EF4-A7D6287F4071}" srcOrd="0" destOrd="0" presId="urn:microsoft.com/office/officeart/2009/3/layout/PieProcess"/>
    <dgm:cxn modelId="{7D23EA76-2532-4277-BAC7-208E7FC61412}" type="presOf" srcId="{FEAB9B99-7A53-4E25-A759-D29835767964}" destId="{3E6E4CBF-5B85-4CB4-865C-5C084B2C6054}" srcOrd="0" destOrd="0" presId="urn:microsoft.com/office/officeart/2009/3/layout/PieProcess"/>
    <dgm:cxn modelId="{B5394592-677F-4B38-B0FF-556D3E91D084}" srcId="{12AD0ABE-3297-4604-BA90-3F95CDD58CD9}" destId="{CDC8EDEB-3F80-472C-A4A8-2764B4A3981E}" srcOrd="3" destOrd="0" parTransId="{29723813-D600-4E84-A18F-DE5DF5A5FE88}" sibTransId="{6C7F7B8A-9AC8-41EE-A452-AA06D26CA672}"/>
    <dgm:cxn modelId="{ED613393-C142-4247-86CD-39ED427E417E}" type="presOf" srcId="{D9559F94-5B3E-4205-A564-A5B9673EABF3}" destId="{D8720706-0AF7-456C-88FE-5E5543DE5159}" srcOrd="0" destOrd="0" presId="urn:microsoft.com/office/officeart/2009/3/layout/PieProcess"/>
    <dgm:cxn modelId="{527B1B98-DF11-4372-8B34-1E9FB3A7DC87}" srcId="{51F60A69-0D10-4161-84BA-9C3796ABF5BF}" destId="{FEAB9B99-7A53-4E25-A759-D29835767964}" srcOrd="0" destOrd="0" parTransId="{EA527E1B-25D7-45F7-B22F-CBF1E10693B6}" sibTransId="{745371DB-F071-4A0B-9F0D-05E1B593B4B7}"/>
    <dgm:cxn modelId="{3E9F84A8-443F-412E-8A82-E6A7B0F6A663}" type="presOf" srcId="{CDC8EDEB-3F80-472C-A4A8-2764B4A3981E}" destId="{DAA88882-FFAE-4AB4-9492-495407E19BB2}" srcOrd="0" destOrd="0" presId="urn:microsoft.com/office/officeart/2009/3/layout/PieProcess"/>
    <dgm:cxn modelId="{B32084B9-798D-4A69-8445-12478CE50694}" srcId="{D9559F94-5B3E-4205-A564-A5B9673EABF3}" destId="{0D8B7F3D-1740-487E-8313-BD97E1DA6486}" srcOrd="0" destOrd="0" parTransId="{10AD2CBF-4864-4EF5-A90C-5C253D5713D0}" sibTransId="{71187697-4482-47D0-BC27-E5361FAA96E1}"/>
    <dgm:cxn modelId="{FFF3CCC0-A34D-438D-BF95-1CC430E5237C}" srcId="{12AD0ABE-3297-4604-BA90-3F95CDD58CD9}" destId="{D9559F94-5B3E-4205-A564-A5B9673EABF3}" srcOrd="1" destOrd="0" parTransId="{09CB2B5F-6FC8-4AA8-870F-0D6980755B7F}" sibTransId="{27E29257-74ED-463B-9C8E-46738EB59767}"/>
    <dgm:cxn modelId="{7485FCC1-22D5-4025-AD35-CCF251E021A2}" srcId="{E6CBE0FA-3BD8-479D-976A-DFCADEAC471E}" destId="{0927D39C-3B06-428C-BD83-80902E917F65}" srcOrd="0" destOrd="0" parTransId="{3F6F74B5-499D-4F10-83BC-9C596E0E83AC}" sibTransId="{CC5A94D6-6188-4812-95ED-3D4A8255C120}"/>
    <dgm:cxn modelId="{130D0FCD-E422-482F-B2AC-324860FAFCA8}" type="presOf" srcId="{12AD0ABE-3297-4604-BA90-3F95CDD58CD9}" destId="{9B6ED34D-AAF4-4C60-AF42-89BE8F344052}" srcOrd="0" destOrd="0" presId="urn:microsoft.com/office/officeart/2009/3/layout/PieProcess"/>
    <dgm:cxn modelId="{74FCDEEE-094A-44C2-BD81-C115BA6416AB}" srcId="{12AD0ABE-3297-4604-BA90-3F95CDD58CD9}" destId="{E6CBE0FA-3BD8-479D-976A-DFCADEAC471E}" srcOrd="2" destOrd="0" parTransId="{FDADE2CC-05D7-465B-BE56-2FFED3A85329}" sibTransId="{9A2817D1-DBA4-4C56-A60B-997083E65B10}"/>
    <dgm:cxn modelId="{4222819C-1F57-4F10-BFFF-C786F3B4C6BB}" type="presParOf" srcId="{9B6ED34D-AAF4-4C60-AF42-89BE8F344052}" destId="{A188BF84-6593-4FD4-B852-0C720837B861}" srcOrd="0" destOrd="0" presId="urn:microsoft.com/office/officeart/2009/3/layout/PieProcess"/>
    <dgm:cxn modelId="{E33E52EC-BA15-4CD5-B869-1D97A4F2621B}" type="presParOf" srcId="{A188BF84-6593-4FD4-B852-0C720837B861}" destId="{A460EF35-24DE-46F5-A768-370E40681A1B}" srcOrd="0" destOrd="0" presId="urn:microsoft.com/office/officeart/2009/3/layout/PieProcess"/>
    <dgm:cxn modelId="{E8C80F5E-993F-4AAE-B61F-EFF8840CF9FA}" type="presParOf" srcId="{A188BF84-6593-4FD4-B852-0C720837B861}" destId="{8C1E9B4D-73CA-4062-8389-1F86ED82300F}" srcOrd="1" destOrd="0" presId="urn:microsoft.com/office/officeart/2009/3/layout/PieProcess"/>
    <dgm:cxn modelId="{CA5DBF20-69AA-4B21-8263-85416C3ADB62}" type="presParOf" srcId="{A188BF84-6593-4FD4-B852-0C720837B861}" destId="{5D144742-D957-4B17-91B6-CB315BFAF989}" srcOrd="2" destOrd="0" presId="urn:microsoft.com/office/officeart/2009/3/layout/PieProcess"/>
    <dgm:cxn modelId="{610B8E80-0263-4AF7-8E83-A9B4F559649D}" type="presParOf" srcId="{9B6ED34D-AAF4-4C60-AF42-89BE8F344052}" destId="{F494A4DB-343B-421C-A880-C359FB04CA87}" srcOrd="1" destOrd="0" presId="urn:microsoft.com/office/officeart/2009/3/layout/PieProcess"/>
    <dgm:cxn modelId="{E4372A0F-A89E-4D0D-A11C-5A532BCFBAB4}" type="presParOf" srcId="{9B6ED34D-AAF4-4C60-AF42-89BE8F344052}" destId="{307194FC-32E5-47EB-8A34-AC1ECB5997BC}" srcOrd="2" destOrd="0" presId="urn:microsoft.com/office/officeart/2009/3/layout/PieProcess"/>
    <dgm:cxn modelId="{390F6CC6-D839-4ACB-9523-F6AD7FFE53D1}" type="presParOf" srcId="{307194FC-32E5-47EB-8A34-AC1ECB5997BC}" destId="{3E6E4CBF-5B85-4CB4-865C-5C084B2C6054}" srcOrd="0" destOrd="0" presId="urn:microsoft.com/office/officeart/2009/3/layout/PieProcess"/>
    <dgm:cxn modelId="{ABA139A3-9018-47EF-B6A0-935D0E6EC432}" type="presParOf" srcId="{9B6ED34D-AAF4-4C60-AF42-89BE8F344052}" destId="{D6542781-7549-4074-9CCD-892A2560AF66}" srcOrd="3" destOrd="0" presId="urn:microsoft.com/office/officeart/2009/3/layout/PieProcess"/>
    <dgm:cxn modelId="{99AACFA4-C815-4786-9665-0C12F59B449F}" type="presParOf" srcId="{9B6ED34D-AAF4-4C60-AF42-89BE8F344052}" destId="{48BBBF53-5260-443E-A1D3-3CB610625F10}" srcOrd="4" destOrd="0" presId="urn:microsoft.com/office/officeart/2009/3/layout/PieProcess"/>
    <dgm:cxn modelId="{975CFF84-5AE7-4D29-826D-1765C7523F97}" type="presParOf" srcId="{48BBBF53-5260-443E-A1D3-3CB610625F10}" destId="{EEC11D08-AD77-4104-9BAA-28BFB3BD4886}" srcOrd="0" destOrd="0" presId="urn:microsoft.com/office/officeart/2009/3/layout/PieProcess"/>
    <dgm:cxn modelId="{1A315657-F6ED-442C-910D-AD3018F596F5}" type="presParOf" srcId="{48BBBF53-5260-443E-A1D3-3CB610625F10}" destId="{A20D0897-2D36-4612-BE37-F77FC5B560FC}" srcOrd="1" destOrd="0" presId="urn:microsoft.com/office/officeart/2009/3/layout/PieProcess"/>
    <dgm:cxn modelId="{B957B81F-08AF-45FB-8743-82DBF52EE228}" type="presParOf" srcId="{48BBBF53-5260-443E-A1D3-3CB610625F10}" destId="{D8720706-0AF7-456C-88FE-5E5543DE5159}" srcOrd="2" destOrd="0" presId="urn:microsoft.com/office/officeart/2009/3/layout/PieProcess"/>
    <dgm:cxn modelId="{38D662D4-9DDC-4DD9-A4FC-6DBBD204EDAE}" type="presParOf" srcId="{9B6ED34D-AAF4-4C60-AF42-89BE8F344052}" destId="{3D1B6EAA-0474-4E0A-9301-0A95AA51C1F1}" srcOrd="5" destOrd="0" presId="urn:microsoft.com/office/officeart/2009/3/layout/PieProcess"/>
    <dgm:cxn modelId="{6ECB3A9B-6F98-47D4-B259-AC99E19DEF04}" type="presParOf" srcId="{9B6ED34D-AAF4-4C60-AF42-89BE8F344052}" destId="{D4DA94FF-8527-4F99-B4BE-A53FA360D6AD}" srcOrd="6" destOrd="0" presId="urn:microsoft.com/office/officeart/2009/3/layout/PieProcess"/>
    <dgm:cxn modelId="{5FE82748-B907-43AE-82D2-F451D6D410F1}" type="presParOf" srcId="{D4DA94FF-8527-4F99-B4BE-A53FA360D6AD}" destId="{5AF721C3-9A7D-4A36-ABC6-5D255C4C28B4}" srcOrd="0" destOrd="0" presId="urn:microsoft.com/office/officeart/2009/3/layout/PieProcess"/>
    <dgm:cxn modelId="{9C9C023B-D024-4E9A-83D7-7B3557EDC986}" type="presParOf" srcId="{9B6ED34D-AAF4-4C60-AF42-89BE8F344052}" destId="{1B84928B-D0CD-4558-814D-404655A3C6CC}" srcOrd="7" destOrd="0" presId="urn:microsoft.com/office/officeart/2009/3/layout/PieProcess"/>
    <dgm:cxn modelId="{F092419C-4976-4D89-8EB0-5D7C1BD74B38}" type="presParOf" srcId="{9B6ED34D-AAF4-4C60-AF42-89BE8F344052}" destId="{3C8C33B1-3094-475A-957F-B35DD28F1E5A}" srcOrd="8" destOrd="0" presId="urn:microsoft.com/office/officeart/2009/3/layout/PieProcess"/>
    <dgm:cxn modelId="{0AF37F1D-0041-4D88-B825-EE5AA60EAA86}" type="presParOf" srcId="{3C8C33B1-3094-475A-957F-B35DD28F1E5A}" destId="{E27243E4-8D38-4DF9-9996-42B375DF1902}" srcOrd="0" destOrd="0" presId="urn:microsoft.com/office/officeart/2009/3/layout/PieProcess"/>
    <dgm:cxn modelId="{9DDC25FE-838D-4028-9B37-41F4CFF3D5FC}" type="presParOf" srcId="{3C8C33B1-3094-475A-957F-B35DD28F1E5A}" destId="{FA88FEAD-2BB2-4CE5-A1A3-804860D59896}" srcOrd="1" destOrd="0" presId="urn:microsoft.com/office/officeart/2009/3/layout/PieProcess"/>
    <dgm:cxn modelId="{AC7AEDF2-0398-477C-9C5F-FCE560510D1B}" type="presParOf" srcId="{3C8C33B1-3094-475A-957F-B35DD28F1E5A}" destId="{D73C825C-D320-49C5-8EF4-A7D6287F4071}" srcOrd="2" destOrd="0" presId="urn:microsoft.com/office/officeart/2009/3/layout/PieProcess"/>
    <dgm:cxn modelId="{451B3FDD-78C9-41EB-93D2-5FEEB6FE45D0}" type="presParOf" srcId="{9B6ED34D-AAF4-4C60-AF42-89BE8F344052}" destId="{B8BC58DE-2350-4B22-92F7-5A85525DBAC1}" srcOrd="9" destOrd="0" presId="urn:microsoft.com/office/officeart/2009/3/layout/PieProcess"/>
    <dgm:cxn modelId="{1097EB2C-C7FB-4159-B7CA-B608F58F8AE7}" type="presParOf" srcId="{9B6ED34D-AAF4-4C60-AF42-89BE8F344052}" destId="{37B3D202-F998-45EF-A322-6AFC127CE897}" srcOrd="10" destOrd="0" presId="urn:microsoft.com/office/officeart/2009/3/layout/PieProcess"/>
    <dgm:cxn modelId="{F7E7CED4-EF53-4527-BD64-1FA506502E03}" type="presParOf" srcId="{37B3D202-F998-45EF-A322-6AFC127CE897}" destId="{1F08AB29-50E7-4D88-A879-680B25020CB2}" srcOrd="0" destOrd="0" presId="urn:microsoft.com/office/officeart/2009/3/layout/PieProcess"/>
    <dgm:cxn modelId="{D2461552-6894-4AD5-A874-82CB9B86699A}" type="presParOf" srcId="{9B6ED34D-AAF4-4C60-AF42-89BE8F344052}" destId="{F6D3EFCD-3223-4130-9DA1-EC034C3C03C3}" srcOrd="11" destOrd="0" presId="urn:microsoft.com/office/officeart/2009/3/layout/PieProcess"/>
    <dgm:cxn modelId="{2C62FC85-24A7-4EAC-BE03-E3ABE10AFCA1}" type="presParOf" srcId="{9B6ED34D-AAF4-4C60-AF42-89BE8F344052}" destId="{3F4B83C3-75A6-4C3E-BBA9-F96E9D34C873}" srcOrd="12" destOrd="0" presId="urn:microsoft.com/office/officeart/2009/3/layout/PieProcess"/>
    <dgm:cxn modelId="{DB749BE9-BD99-4253-9A6E-4917FEA3A6FD}" type="presParOf" srcId="{3F4B83C3-75A6-4C3E-BBA9-F96E9D34C873}" destId="{4820F300-0ADD-4427-B62F-3C977F0F1BCA}" srcOrd="0" destOrd="0" presId="urn:microsoft.com/office/officeart/2009/3/layout/PieProcess"/>
    <dgm:cxn modelId="{80A1E33C-62E5-48F7-9316-E95651141917}" type="presParOf" srcId="{3F4B83C3-75A6-4C3E-BBA9-F96E9D34C873}" destId="{4EB3164E-3995-4942-8BED-409FEC4C4129}" srcOrd="1" destOrd="0" presId="urn:microsoft.com/office/officeart/2009/3/layout/PieProcess"/>
    <dgm:cxn modelId="{DB5DDE06-25F3-4ACD-9285-D6080F9E1426}" type="presParOf" srcId="{3F4B83C3-75A6-4C3E-BBA9-F96E9D34C873}" destId="{DAA88882-FFAE-4AB4-9492-495407E19BB2}" srcOrd="2" destOrd="0" presId="urn:microsoft.com/office/officeart/2009/3/layout/PieProcess"/>
    <dgm:cxn modelId="{BAD0D808-17A0-42B4-8F2F-933A3325CE8E}" type="presParOf" srcId="{9B6ED34D-AAF4-4C60-AF42-89BE8F344052}" destId="{67EC873C-6DE4-40B0-8FA2-C46B11292921}" srcOrd="13" destOrd="0" presId="urn:microsoft.com/office/officeart/2009/3/layout/PieProcess"/>
    <dgm:cxn modelId="{82EC8F13-0017-49E6-BEBB-669CBF1D9CB5}" type="presParOf" srcId="{9B6ED34D-AAF4-4C60-AF42-89BE8F344052}" destId="{8AF98002-DF8C-4E05-9B81-69C1989235A3}" srcOrd="14" destOrd="0" presId="urn:microsoft.com/office/officeart/2009/3/layout/PieProcess"/>
    <dgm:cxn modelId="{60B207AC-D24F-4796-909B-27F12C1E2F08}" type="presParOf" srcId="{8AF98002-DF8C-4E05-9B81-69C1989235A3}" destId="{9B78D338-D7C9-45BC-8E18-7E9055AB1DB6}" srcOrd="0" destOrd="0" presId="urn:microsoft.com/office/officeart/2009/3/layout/PieProcess"/>
    <dgm:cxn modelId="{DFEE49E0-9D1B-41B5-8625-E614AB0D955A}" type="presParOf" srcId="{9B6ED34D-AAF4-4C60-AF42-89BE8F344052}" destId="{52FED633-3A59-4770-9934-8F3E239AC734}" srcOrd="15" destOrd="0" presId="urn:microsoft.com/office/officeart/2009/3/layout/PieProcess"/>
    <dgm:cxn modelId="{41A7BE3E-6FCF-4B0C-8FCB-E1CBF4D240BF}" type="presParOf" srcId="{9B6ED34D-AAF4-4C60-AF42-89BE8F344052}" destId="{40F6E6EE-825F-4DCB-ABA1-274E458B9580}" srcOrd="16" destOrd="0" presId="urn:microsoft.com/office/officeart/2009/3/layout/PieProcess"/>
    <dgm:cxn modelId="{BB5B3B61-7542-47C0-8C5E-B195063BE82C}" type="presParOf" srcId="{40F6E6EE-825F-4DCB-ABA1-274E458B9580}" destId="{8578E364-637B-4522-A4FF-38033BB9DE14}" srcOrd="0" destOrd="0" presId="urn:microsoft.com/office/officeart/2009/3/layout/PieProcess"/>
    <dgm:cxn modelId="{E94AE149-0DB3-497E-A325-FF349F8042D9}" type="presParOf" srcId="{40F6E6EE-825F-4DCB-ABA1-274E458B9580}" destId="{7E1556EC-03EC-498C-B1C5-51A4C80B4533}" srcOrd="1" destOrd="0" presId="urn:microsoft.com/office/officeart/2009/3/layout/PieProcess"/>
    <dgm:cxn modelId="{2E5A96E5-CC29-44F7-B600-3965A29BD199}" type="presParOf" srcId="{40F6E6EE-825F-4DCB-ABA1-274E458B9580}" destId="{18B71D4B-324C-4D1A-AAE8-72C0292DF4D4}" srcOrd="2" destOrd="0" presId="urn:microsoft.com/office/officeart/2009/3/layout/PieProcess"/>
    <dgm:cxn modelId="{43F62015-DE45-46A9-9BBA-432255DBA8AF}" type="presParOf" srcId="{9B6ED34D-AAF4-4C60-AF42-89BE8F344052}" destId="{B7E69944-4AF2-4A1F-B84B-282BB53FCB10}" srcOrd="17" destOrd="0" presId="urn:microsoft.com/office/officeart/2009/3/layout/PieProcess"/>
    <dgm:cxn modelId="{DC955D7B-640C-49C0-99AB-576F093F74B0}" type="presParOf" srcId="{9B6ED34D-AAF4-4C60-AF42-89BE8F344052}" destId="{EAA18E0E-C99C-4697-BA6F-CC6314477DF4}" srcOrd="18" destOrd="0" presId="urn:microsoft.com/office/officeart/2009/3/layout/PieProcess"/>
    <dgm:cxn modelId="{EC701440-6CB8-4C7C-98BC-B76997142C82}" type="presParOf" srcId="{EAA18E0E-C99C-4697-BA6F-CC6314477DF4}" destId="{FD6033CC-FB4D-4CA6-BE23-2A6341A71BC8}"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0B323C-F365-4551-A9F8-64F916197C1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B2812BB-B1A6-42CD-86A2-774ADDFE647D}">
      <dgm:prSet phldrT="[Text]"/>
      <dgm:spPr/>
      <dgm:t>
        <a:bodyPr/>
        <a:lstStyle/>
        <a:p>
          <a:r>
            <a:rPr lang="en-US" dirty="0"/>
            <a:t>E</a:t>
          </a:r>
        </a:p>
      </dgm:t>
    </dgm:pt>
    <dgm:pt modelId="{D4DD380A-AA7D-49A4-B738-5312D0CE6352}" type="parTrans" cxnId="{4F6E74E4-4A38-4259-8392-63E74E4FF3B4}">
      <dgm:prSet/>
      <dgm:spPr/>
      <dgm:t>
        <a:bodyPr/>
        <a:lstStyle/>
        <a:p>
          <a:endParaRPr lang="en-US"/>
        </a:p>
      </dgm:t>
    </dgm:pt>
    <dgm:pt modelId="{D0CE8447-30B8-4C70-AF70-41D4BF07F032}" type="sibTrans" cxnId="{4F6E74E4-4A38-4259-8392-63E74E4FF3B4}">
      <dgm:prSet/>
      <dgm:spPr/>
      <dgm:t>
        <a:bodyPr/>
        <a:lstStyle/>
        <a:p>
          <a:endParaRPr lang="en-US"/>
        </a:p>
      </dgm:t>
    </dgm:pt>
    <dgm:pt modelId="{7B6FE2A7-2330-4D00-B39F-942BD879490B}">
      <dgm:prSet phldrT="[Text]"/>
      <dgm:spPr/>
      <dgm:t>
        <a:bodyPr/>
        <a:lstStyle/>
        <a:p>
          <a:r>
            <a:rPr lang="en-US" dirty="0"/>
            <a:t>HRTribunal@gmail.com</a:t>
          </a:r>
        </a:p>
      </dgm:t>
    </dgm:pt>
    <dgm:pt modelId="{03AB93E7-632D-4753-98CA-787679B6AB6A}" type="parTrans" cxnId="{020E7055-61E2-4935-B8ED-A431E5AE5F49}">
      <dgm:prSet/>
      <dgm:spPr/>
      <dgm:t>
        <a:bodyPr/>
        <a:lstStyle/>
        <a:p>
          <a:endParaRPr lang="en-US"/>
        </a:p>
      </dgm:t>
    </dgm:pt>
    <dgm:pt modelId="{7E354488-D8D8-4212-9C8A-56E50DDFB0B7}" type="sibTrans" cxnId="{020E7055-61E2-4935-B8ED-A431E5AE5F49}">
      <dgm:prSet/>
      <dgm:spPr/>
      <dgm:t>
        <a:bodyPr/>
        <a:lstStyle/>
        <a:p>
          <a:endParaRPr lang="en-US"/>
        </a:p>
      </dgm:t>
    </dgm:pt>
    <dgm:pt modelId="{DB43B3C2-78E0-4D1C-B3CE-D5C757D32708}">
      <dgm:prSet phldrT="[Text]"/>
      <dgm:spPr/>
      <dgm:t>
        <a:bodyPr/>
        <a:lstStyle/>
        <a:p>
          <a:r>
            <a:rPr lang="en-US" dirty="0"/>
            <a:t>FB</a:t>
          </a:r>
        </a:p>
      </dgm:t>
    </dgm:pt>
    <dgm:pt modelId="{80C614E7-E776-44CA-B983-D3E115FCA2F7}" type="parTrans" cxnId="{74F0EBB1-4B5F-419B-AE30-2F3B83AA230D}">
      <dgm:prSet/>
      <dgm:spPr/>
      <dgm:t>
        <a:bodyPr/>
        <a:lstStyle/>
        <a:p>
          <a:endParaRPr lang="en-US"/>
        </a:p>
      </dgm:t>
    </dgm:pt>
    <dgm:pt modelId="{DCFFA22C-352E-46C9-A97A-9C1935950E42}" type="sibTrans" cxnId="{74F0EBB1-4B5F-419B-AE30-2F3B83AA230D}">
      <dgm:prSet/>
      <dgm:spPr/>
      <dgm:t>
        <a:bodyPr/>
        <a:lstStyle/>
        <a:p>
          <a:endParaRPr lang="en-US"/>
        </a:p>
      </dgm:t>
    </dgm:pt>
    <dgm:pt modelId="{38CE241E-2225-4408-9AFA-A6626AE18B8F}">
      <dgm:prSet phldrT="[Text]"/>
      <dgm:spPr/>
      <dgm:t>
        <a:bodyPr/>
        <a:lstStyle/>
        <a:p>
          <a:r>
            <a:rPr lang="en-US" dirty="0"/>
            <a:t>@</a:t>
          </a:r>
          <a:r>
            <a:rPr lang="en-US" dirty="0" err="1"/>
            <a:t>HRTribunal</a:t>
          </a:r>
          <a:endParaRPr lang="en-US" dirty="0"/>
        </a:p>
      </dgm:t>
    </dgm:pt>
    <dgm:pt modelId="{CC8C204E-AF3E-46E6-998E-BBBC56070A28}" type="parTrans" cxnId="{EA70DAD9-29F9-43B1-BC69-FC186324D035}">
      <dgm:prSet/>
      <dgm:spPr/>
      <dgm:t>
        <a:bodyPr/>
        <a:lstStyle/>
        <a:p>
          <a:endParaRPr lang="en-US"/>
        </a:p>
      </dgm:t>
    </dgm:pt>
    <dgm:pt modelId="{AB348C24-AB4E-41B4-9C59-B7AB23E4D835}" type="sibTrans" cxnId="{EA70DAD9-29F9-43B1-BC69-FC186324D035}">
      <dgm:prSet/>
      <dgm:spPr/>
      <dgm:t>
        <a:bodyPr/>
        <a:lstStyle/>
        <a:p>
          <a:endParaRPr lang="en-US"/>
        </a:p>
      </dgm:t>
    </dgm:pt>
    <dgm:pt modelId="{71BBA981-D51C-404D-B87F-D0E49D140627}" type="pres">
      <dgm:prSet presAssocID="{560B323C-F365-4551-A9F8-64F916197C18}" presName="linear" presStyleCnt="0">
        <dgm:presLayoutVars>
          <dgm:dir/>
          <dgm:animLvl val="lvl"/>
          <dgm:resizeHandles val="exact"/>
        </dgm:presLayoutVars>
      </dgm:prSet>
      <dgm:spPr/>
    </dgm:pt>
    <dgm:pt modelId="{03444A2F-38D6-495C-B098-9CFAEEA5D42A}" type="pres">
      <dgm:prSet presAssocID="{9B2812BB-B1A6-42CD-86A2-774ADDFE647D}" presName="parentLin" presStyleCnt="0"/>
      <dgm:spPr/>
    </dgm:pt>
    <dgm:pt modelId="{03701A29-37B1-45B7-BB1A-DDED3CAE64FB}" type="pres">
      <dgm:prSet presAssocID="{9B2812BB-B1A6-42CD-86A2-774ADDFE647D}" presName="parentLeftMargin" presStyleLbl="node1" presStyleIdx="0" presStyleCnt="2"/>
      <dgm:spPr/>
    </dgm:pt>
    <dgm:pt modelId="{8E92FD86-0357-4817-89FA-5CECBEAE18E1}" type="pres">
      <dgm:prSet presAssocID="{9B2812BB-B1A6-42CD-86A2-774ADDFE647D}" presName="parentText" presStyleLbl="node1" presStyleIdx="0" presStyleCnt="2">
        <dgm:presLayoutVars>
          <dgm:chMax val="0"/>
          <dgm:bulletEnabled val="1"/>
        </dgm:presLayoutVars>
      </dgm:prSet>
      <dgm:spPr/>
    </dgm:pt>
    <dgm:pt modelId="{50BB277C-3E41-4FC5-9922-128E25A31E95}" type="pres">
      <dgm:prSet presAssocID="{9B2812BB-B1A6-42CD-86A2-774ADDFE647D}" presName="negativeSpace" presStyleCnt="0"/>
      <dgm:spPr/>
    </dgm:pt>
    <dgm:pt modelId="{D54CE19E-2B43-461A-B512-40C8A56F8431}" type="pres">
      <dgm:prSet presAssocID="{9B2812BB-B1A6-42CD-86A2-774ADDFE647D}" presName="childText" presStyleLbl="conFgAcc1" presStyleIdx="0" presStyleCnt="2">
        <dgm:presLayoutVars>
          <dgm:bulletEnabled val="1"/>
        </dgm:presLayoutVars>
      </dgm:prSet>
      <dgm:spPr/>
    </dgm:pt>
    <dgm:pt modelId="{646A471E-BA70-4CE3-A044-A0FD23045143}" type="pres">
      <dgm:prSet presAssocID="{D0CE8447-30B8-4C70-AF70-41D4BF07F032}" presName="spaceBetweenRectangles" presStyleCnt="0"/>
      <dgm:spPr/>
    </dgm:pt>
    <dgm:pt modelId="{8D167222-B25B-4FD5-9F16-C1D768D1CF4C}" type="pres">
      <dgm:prSet presAssocID="{DB43B3C2-78E0-4D1C-B3CE-D5C757D32708}" presName="parentLin" presStyleCnt="0"/>
      <dgm:spPr/>
    </dgm:pt>
    <dgm:pt modelId="{348B6101-F321-4225-BEB9-DEB7481E7085}" type="pres">
      <dgm:prSet presAssocID="{DB43B3C2-78E0-4D1C-B3CE-D5C757D32708}" presName="parentLeftMargin" presStyleLbl="node1" presStyleIdx="0" presStyleCnt="2"/>
      <dgm:spPr/>
    </dgm:pt>
    <dgm:pt modelId="{58DF3D85-9936-4511-BFA9-54DFCAC8F891}" type="pres">
      <dgm:prSet presAssocID="{DB43B3C2-78E0-4D1C-B3CE-D5C757D32708}" presName="parentText" presStyleLbl="node1" presStyleIdx="1" presStyleCnt="2">
        <dgm:presLayoutVars>
          <dgm:chMax val="0"/>
          <dgm:bulletEnabled val="1"/>
        </dgm:presLayoutVars>
      </dgm:prSet>
      <dgm:spPr/>
    </dgm:pt>
    <dgm:pt modelId="{78EAC39F-CA4D-4A3E-92BF-809B9CFAF6E2}" type="pres">
      <dgm:prSet presAssocID="{DB43B3C2-78E0-4D1C-B3CE-D5C757D32708}" presName="negativeSpace" presStyleCnt="0"/>
      <dgm:spPr/>
    </dgm:pt>
    <dgm:pt modelId="{74830723-6153-4541-976D-B662EEA38C98}" type="pres">
      <dgm:prSet presAssocID="{DB43B3C2-78E0-4D1C-B3CE-D5C757D32708}" presName="childText" presStyleLbl="conFgAcc1" presStyleIdx="1" presStyleCnt="2">
        <dgm:presLayoutVars>
          <dgm:bulletEnabled val="1"/>
        </dgm:presLayoutVars>
      </dgm:prSet>
      <dgm:spPr/>
    </dgm:pt>
  </dgm:ptLst>
  <dgm:cxnLst>
    <dgm:cxn modelId="{BF594C16-9F8C-4F21-BEF0-D706BFB7ED4A}" type="presOf" srcId="{DB43B3C2-78E0-4D1C-B3CE-D5C757D32708}" destId="{348B6101-F321-4225-BEB9-DEB7481E7085}" srcOrd="0" destOrd="0" presId="urn:microsoft.com/office/officeart/2005/8/layout/list1"/>
    <dgm:cxn modelId="{02DC953D-7497-418C-8911-D2C14D5088C7}" type="presOf" srcId="{9B2812BB-B1A6-42CD-86A2-774ADDFE647D}" destId="{03701A29-37B1-45B7-BB1A-DDED3CAE64FB}" srcOrd="0" destOrd="0" presId="urn:microsoft.com/office/officeart/2005/8/layout/list1"/>
    <dgm:cxn modelId="{5044D351-CE31-4E91-9968-94E0FECDA91F}" type="presOf" srcId="{7B6FE2A7-2330-4D00-B39F-942BD879490B}" destId="{D54CE19E-2B43-461A-B512-40C8A56F8431}" srcOrd="0" destOrd="0" presId="urn:microsoft.com/office/officeart/2005/8/layout/list1"/>
    <dgm:cxn modelId="{020E7055-61E2-4935-B8ED-A431E5AE5F49}" srcId="{9B2812BB-B1A6-42CD-86A2-774ADDFE647D}" destId="{7B6FE2A7-2330-4D00-B39F-942BD879490B}" srcOrd="0" destOrd="0" parTransId="{03AB93E7-632D-4753-98CA-787679B6AB6A}" sibTransId="{7E354488-D8D8-4212-9C8A-56E50DDFB0B7}"/>
    <dgm:cxn modelId="{070C257C-3C1A-4F8E-A977-F32AC385D3DA}" type="presOf" srcId="{9B2812BB-B1A6-42CD-86A2-774ADDFE647D}" destId="{8E92FD86-0357-4817-89FA-5CECBEAE18E1}" srcOrd="1" destOrd="0" presId="urn:microsoft.com/office/officeart/2005/8/layout/list1"/>
    <dgm:cxn modelId="{7063E596-FAA7-4A14-A003-BD7151472E90}" type="presOf" srcId="{DB43B3C2-78E0-4D1C-B3CE-D5C757D32708}" destId="{58DF3D85-9936-4511-BFA9-54DFCAC8F891}" srcOrd="1" destOrd="0" presId="urn:microsoft.com/office/officeart/2005/8/layout/list1"/>
    <dgm:cxn modelId="{74F0EBB1-4B5F-419B-AE30-2F3B83AA230D}" srcId="{560B323C-F365-4551-A9F8-64F916197C18}" destId="{DB43B3C2-78E0-4D1C-B3CE-D5C757D32708}" srcOrd="1" destOrd="0" parTransId="{80C614E7-E776-44CA-B983-D3E115FCA2F7}" sibTransId="{DCFFA22C-352E-46C9-A97A-9C1935950E42}"/>
    <dgm:cxn modelId="{EA70DAD9-29F9-43B1-BC69-FC186324D035}" srcId="{DB43B3C2-78E0-4D1C-B3CE-D5C757D32708}" destId="{38CE241E-2225-4408-9AFA-A6626AE18B8F}" srcOrd="0" destOrd="0" parTransId="{CC8C204E-AF3E-46E6-998E-BBBC56070A28}" sibTransId="{AB348C24-AB4E-41B4-9C59-B7AB23E4D835}"/>
    <dgm:cxn modelId="{FBC6D2DB-AF3D-480F-9418-D9634872A74A}" type="presOf" srcId="{560B323C-F365-4551-A9F8-64F916197C18}" destId="{71BBA981-D51C-404D-B87F-D0E49D140627}" srcOrd="0" destOrd="0" presId="urn:microsoft.com/office/officeart/2005/8/layout/list1"/>
    <dgm:cxn modelId="{3CEA27E4-EFFD-4931-B9BE-97F37E37D4A2}" type="presOf" srcId="{38CE241E-2225-4408-9AFA-A6626AE18B8F}" destId="{74830723-6153-4541-976D-B662EEA38C98}" srcOrd="0" destOrd="0" presId="urn:microsoft.com/office/officeart/2005/8/layout/list1"/>
    <dgm:cxn modelId="{4F6E74E4-4A38-4259-8392-63E74E4FF3B4}" srcId="{560B323C-F365-4551-A9F8-64F916197C18}" destId="{9B2812BB-B1A6-42CD-86A2-774ADDFE647D}" srcOrd="0" destOrd="0" parTransId="{D4DD380A-AA7D-49A4-B738-5312D0CE6352}" sibTransId="{D0CE8447-30B8-4C70-AF70-41D4BF07F032}"/>
    <dgm:cxn modelId="{DE36AC3E-9F5A-49E7-A0FD-FBEC0AC3FB27}" type="presParOf" srcId="{71BBA981-D51C-404D-B87F-D0E49D140627}" destId="{03444A2F-38D6-495C-B098-9CFAEEA5D42A}" srcOrd="0" destOrd="0" presId="urn:microsoft.com/office/officeart/2005/8/layout/list1"/>
    <dgm:cxn modelId="{4BF01262-903B-4C9B-831E-932436AC3143}" type="presParOf" srcId="{03444A2F-38D6-495C-B098-9CFAEEA5D42A}" destId="{03701A29-37B1-45B7-BB1A-DDED3CAE64FB}" srcOrd="0" destOrd="0" presId="urn:microsoft.com/office/officeart/2005/8/layout/list1"/>
    <dgm:cxn modelId="{E27BD114-380B-4820-8481-95D4294A0AC7}" type="presParOf" srcId="{03444A2F-38D6-495C-B098-9CFAEEA5D42A}" destId="{8E92FD86-0357-4817-89FA-5CECBEAE18E1}" srcOrd="1" destOrd="0" presId="urn:microsoft.com/office/officeart/2005/8/layout/list1"/>
    <dgm:cxn modelId="{B43F94A9-D510-4419-BE88-987C66CF1190}" type="presParOf" srcId="{71BBA981-D51C-404D-B87F-D0E49D140627}" destId="{50BB277C-3E41-4FC5-9922-128E25A31E95}" srcOrd="1" destOrd="0" presId="urn:microsoft.com/office/officeart/2005/8/layout/list1"/>
    <dgm:cxn modelId="{78540CBA-4390-4A6F-A045-F1E8AD9A12C7}" type="presParOf" srcId="{71BBA981-D51C-404D-B87F-D0E49D140627}" destId="{D54CE19E-2B43-461A-B512-40C8A56F8431}" srcOrd="2" destOrd="0" presId="urn:microsoft.com/office/officeart/2005/8/layout/list1"/>
    <dgm:cxn modelId="{D484C493-3FC6-43F9-9AA8-6AF6BA1D0536}" type="presParOf" srcId="{71BBA981-D51C-404D-B87F-D0E49D140627}" destId="{646A471E-BA70-4CE3-A044-A0FD23045143}" srcOrd="3" destOrd="0" presId="urn:microsoft.com/office/officeart/2005/8/layout/list1"/>
    <dgm:cxn modelId="{3BF0911C-3668-4CAB-953A-8F1BD12E6939}" type="presParOf" srcId="{71BBA981-D51C-404D-B87F-D0E49D140627}" destId="{8D167222-B25B-4FD5-9F16-C1D768D1CF4C}" srcOrd="4" destOrd="0" presId="urn:microsoft.com/office/officeart/2005/8/layout/list1"/>
    <dgm:cxn modelId="{05F4CCAF-44FC-499A-9490-AA2525875741}" type="presParOf" srcId="{8D167222-B25B-4FD5-9F16-C1D768D1CF4C}" destId="{348B6101-F321-4225-BEB9-DEB7481E7085}" srcOrd="0" destOrd="0" presId="urn:microsoft.com/office/officeart/2005/8/layout/list1"/>
    <dgm:cxn modelId="{6053A21E-10F1-47B1-B470-12A051D88219}" type="presParOf" srcId="{8D167222-B25B-4FD5-9F16-C1D768D1CF4C}" destId="{58DF3D85-9936-4511-BFA9-54DFCAC8F891}" srcOrd="1" destOrd="0" presId="urn:microsoft.com/office/officeart/2005/8/layout/list1"/>
    <dgm:cxn modelId="{D3E5B966-ECB1-4687-B640-039E470C5F78}" type="presParOf" srcId="{71BBA981-D51C-404D-B87F-D0E49D140627}" destId="{78EAC39F-CA4D-4A3E-92BF-809B9CFAF6E2}" srcOrd="5" destOrd="0" presId="urn:microsoft.com/office/officeart/2005/8/layout/list1"/>
    <dgm:cxn modelId="{3898D0E8-434B-496E-AFF7-DC256EFE952A}" type="presParOf" srcId="{71BBA981-D51C-404D-B87F-D0E49D140627}" destId="{74830723-6153-4541-976D-B662EEA38C9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48DD-63A0-4510-AE51-97A9CD3EB613}">
      <dsp:nvSpPr>
        <dsp:cNvPr id="0" name=""/>
        <dsp:cNvSpPr/>
      </dsp:nvSpPr>
      <dsp:spPr>
        <a:xfrm>
          <a:off x="0" y="3436"/>
          <a:ext cx="7010399"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A39F32F-1CC6-419C-B943-545C1B97C3C2}">
      <dsp:nvSpPr>
        <dsp:cNvPr id="0" name=""/>
        <dsp:cNvSpPr/>
      </dsp:nvSpPr>
      <dsp:spPr>
        <a:xfrm>
          <a:off x="0" y="3436"/>
          <a:ext cx="7010399" cy="145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May 14-18, 2018, </a:t>
          </a:r>
        </a:p>
        <a:p>
          <a:pPr marL="0" lvl="0" indent="0" algn="l" defTabSz="889000">
            <a:lnSpc>
              <a:spcPct val="90000"/>
            </a:lnSpc>
            <a:spcBef>
              <a:spcPct val="0"/>
            </a:spcBef>
            <a:spcAft>
              <a:spcPct val="35000"/>
            </a:spcAft>
            <a:buNone/>
          </a:pPr>
          <a:r>
            <a:rPr lang="en-AU" sz="2000" kern="1200" dirty="0"/>
            <a:t>the Permanent Peoples’ Tribunal Session on the Human Rights Impacts of Fracking will be held</a:t>
          </a:r>
          <a:endParaRPr lang="en-US" sz="2000" kern="1200" dirty="0"/>
        </a:p>
      </dsp:txBody>
      <dsp:txXfrm>
        <a:off x="0" y="3436"/>
        <a:ext cx="7010399" cy="1452959"/>
      </dsp:txXfrm>
    </dsp:sp>
    <dsp:sp modelId="{53A0AEC1-12B3-44B2-AC36-C22C10974AA8}">
      <dsp:nvSpPr>
        <dsp:cNvPr id="0" name=""/>
        <dsp:cNvSpPr/>
      </dsp:nvSpPr>
      <dsp:spPr>
        <a:xfrm>
          <a:off x="0" y="1456395"/>
          <a:ext cx="7010399"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897995E-641D-4AAB-93D1-C5A0CB7CC332}">
      <dsp:nvSpPr>
        <dsp:cNvPr id="0" name=""/>
        <dsp:cNvSpPr/>
      </dsp:nvSpPr>
      <dsp:spPr>
        <a:xfrm>
          <a:off x="0" y="1456395"/>
          <a:ext cx="6996713" cy="2776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The Tribunal will consider whether sufficient evidence exists to indict certain named States on charges of failing adequately to respect the human rights of citizens as a result of permitting, and failing to adopt a precautionary approach to, hydraulic fracturing and other techniques of unconventional oil and gas extraction within their jurisdictions.</a:t>
          </a:r>
        </a:p>
        <a:p>
          <a:pPr marL="0" lvl="0" indent="0" algn="l" defTabSz="889000">
            <a:lnSpc>
              <a:spcPct val="90000"/>
            </a:lnSpc>
            <a:spcBef>
              <a:spcPct val="0"/>
            </a:spcBef>
            <a:spcAft>
              <a:spcPct val="35000"/>
            </a:spcAft>
            <a:buNone/>
          </a:pPr>
          <a:endParaRPr lang="en-AU" sz="2000" kern="1200" dirty="0"/>
        </a:p>
        <a:p>
          <a:pPr marL="0" lvl="0" indent="0" algn="l" defTabSz="889000">
            <a:lnSpc>
              <a:spcPct val="90000"/>
            </a:lnSpc>
            <a:spcBef>
              <a:spcPct val="0"/>
            </a:spcBef>
            <a:spcAft>
              <a:spcPct val="35000"/>
            </a:spcAft>
            <a:buNone/>
          </a:pPr>
          <a:r>
            <a:rPr lang="en-US" sz="2000" kern="1200" dirty="0"/>
            <a:t>We will provide the PPT with evidence and testimony from Australia</a:t>
          </a:r>
        </a:p>
      </dsp:txBody>
      <dsp:txXfrm>
        <a:off x="0" y="1456395"/>
        <a:ext cx="6996713" cy="2776808"/>
      </dsp:txXfrm>
    </dsp:sp>
    <dsp:sp modelId="{C6725805-8D1D-4EB5-9B7D-643F33A88640}">
      <dsp:nvSpPr>
        <dsp:cNvPr id="0" name=""/>
        <dsp:cNvSpPr/>
      </dsp:nvSpPr>
      <dsp:spPr>
        <a:xfrm>
          <a:off x="0" y="4233203"/>
          <a:ext cx="7010399"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FA1388C-4A7A-4792-8BE8-9216335DE1F2}">
      <dsp:nvSpPr>
        <dsp:cNvPr id="0" name=""/>
        <dsp:cNvSpPr/>
      </dsp:nvSpPr>
      <dsp:spPr>
        <a:xfrm>
          <a:off x="0" y="4233203"/>
          <a:ext cx="7010399" cy="145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Please visit this web site for details on the Permanent Peoples Tribunal and the norms which are the basis for bringing this case </a:t>
          </a:r>
          <a:r>
            <a:rPr lang="en-US" sz="2000" kern="1200" dirty="0">
              <a:hlinkClick xmlns:r="http://schemas.openxmlformats.org/officeDocument/2006/relationships" r:id="rId1"/>
            </a:rPr>
            <a:t>https://www.tribunalonfracking.org/what-is-the-permanent-peoples-tribunal/#</a:t>
          </a:r>
          <a:r>
            <a:rPr lang="en-US" sz="2000" kern="1200" dirty="0"/>
            <a:t> </a:t>
          </a:r>
        </a:p>
      </dsp:txBody>
      <dsp:txXfrm>
        <a:off x="0" y="4233203"/>
        <a:ext cx="7010399" cy="1452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0EF35-24DE-46F5-A768-370E40681A1B}">
      <dsp:nvSpPr>
        <dsp:cNvPr id="0" name=""/>
        <dsp:cNvSpPr/>
      </dsp:nvSpPr>
      <dsp:spPr>
        <a:xfrm>
          <a:off x="4601" y="603570"/>
          <a:ext cx="629021" cy="62902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E9B4D-73CA-4062-8389-1F86ED82300F}">
      <dsp:nvSpPr>
        <dsp:cNvPr id="0" name=""/>
        <dsp:cNvSpPr/>
      </dsp:nvSpPr>
      <dsp:spPr>
        <a:xfrm>
          <a:off x="67504" y="666472"/>
          <a:ext cx="503217" cy="503217"/>
        </a:xfrm>
        <a:prstGeom prst="pie">
          <a:avLst>
            <a:gd name="adj1" fmla="val 1404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44742-D957-4B17-91B6-CB315BFAF989}">
      <dsp:nvSpPr>
        <dsp:cNvPr id="0" name=""/>
        <dsp:cNvSpPr/>
      </dsp:nvSpPr>
      <dsp:spPr>
        <a:xfrm rot="16200000">
          <a:off x="-718773" y="2018868"/>
          <a:ext cx="1824163" cy="377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en-AU" sz="1400" kern="1200"/>
            <a:t>Right to Health</a:t>
          </a:r>
        </a:p>
      </dsp:txBody>
      <dsp:txXfrm>
        <a:off x="-718773" y="2018868"/>
        <a:ext cx="1824163" cy="377413"/>
      </dsp:txXfrm>
    </dsp:sp>
    <dsp:sp modelId="{3E6E4CBF-5B85-4CB4-865C-5C084B2C6054}">
      <dsp:nvSpPr>
        <dsp:cNvPr id="0" name=""/>
        <dsp:cNvSpPr/>
      </dsp:nvSpPr>
      <dsp:spPr>
        <a:xfrm>
          <a:off x="444917" y="603570"/>
          <a:ext cx="1258043" cy="251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AU" sz="1400" kern="1200" baseline="0"/>
            <a:t>Health impacts</a:t>
          </a:r>
          <a:endParaRPr lang="en-AU" sz="1400" kern="1200"/>
        </a:p>
      </dsp:txBody>
      <dsp:txXfrm>
        <a:off x="444917" y="603570"/>
        <a:ext cx="1258043" cy="2516086"/>
      </dsp:txXfrm>
    </dsp:sp>
    <dsp:sp modelId="{EEC11D08-AD77-4104-9BAA-28BFB3BD4886}">
      <dsp:nvSpPr>
        <dsp:cNvPr id="0" name=""/>
        <dsp:cNvSpPr/>
      </dsp:nvSpPr>
      <dsp:spPr>
        <a:xfrm>
          <a:off x="1978805" y="603570"/>
          <a:ext cx="629021" cy="62902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0D0897-2D36-4612-BE37-F77FC5B560FC}">
      <dsp:nvSpPr>
        <dsp:cNvPr id="0" name=""/>
        <dsp:cNvSpPr/>
      </dsp:nvSpPr>
      <dsp:spPr>
        <a:xfrm>
          <a:off x="2041707" y="666472"/>
          <a:ext cx="503217" cy="503217"/>
        </a:xfrm>
        <a:prstGeom prst="pie">
          <a:avLst>
            <a:gd name="adj1" fmla="val 1188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720706-0AF7-456C-88FE-5E5543DE5159}">
      <dsp:nvSpPr>
        <dsp:cNvPr id="0" name=""/>
        <dsp:cNvSpPr/>
      </dsp:nvSpPr>
      <dsp:spPr>
        <a:xfrm rot="16200000">
          <a:off x="1255430" y="2018868"/>
          <a:ext cx="1824163" cy="377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en-AU" sz="1400" kern="1200"/>
            <a:t>Right to food, water, housing</a:t>
          </a:r>
        </a:p>
      </dsp:txBody>
      <dsp:txXfrm>
        <a:off x="1255430" y="2018868"/>
        <a:ext cx="1824163" cy="377413"/>
      </dsp:txXfrm>
    </dsp:sp>
    <dsp:sp modelId="{5AF721C3-9A7D-4A36-ABC6-5D255C4C28B4}">
      <dsp:nvSpPr>
        <dsp:cNvPr id="0" name=""/>
        <dsp:cNvSpPr/>
      </dsp:nvSpPr>
      <dsp:spPr>
        <a:xfrm>
          <a:off x="2419120" y="603570"/>
          <a:ext cx="1258043" cy="251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AU" sz="1400" kern="1200" baseline="0"/>
            <a:t>Infrastructure impacts</a:t>
          </a:r>
          <a:endParaRPr lang="en-AU" sz="1400" kern="1200"/>
        </a:p>
      </dsp:txBody>
      <dsp:txXfrm>
        <a:off x="2419120" y="603570"/>
        <a:ext cx="1258043" cy="2516086"/>
      </dsp:txXfrm>
    </dsp:sp>
    <dsp:sp modelId="{E27243E4-8D38-4DF9-9996-42B375DF1902}">
      <dsp:nvSpPr>
        <dsp:cNvPr id="0" name=""/>
        <dsp:cNvSpPr/>
      </dsp:nvSpPr>
      <dsp:spPr>
        <a:xfrm>
          <a:off x="3953008" y="603570"/>
          <a:ext cx="629021" cy="62902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88FEAD-2BB2-4CE5-A1A3-804860D59896}">
      <dsp:nvSpPr>
        <dsp:cNvPr id="0" name=""/>
        <dsp:cNvSpPr/>
      </dsp:nvSpPr>
      <dsp:spPr>
        <a:xfrm>
          <a:off x="4015910" y="666472"/>
          <a:ext cx="503217" cy="503217"/>
        </a:xfrm>
        <a:prstGeom prst="pie">
          <a:avLst>
            <a:gd name="adj1" fmla="val 972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C825C-D320-49C5-8EF4-A7D6287F4071}">
      <dsp:nvSpPr>
        <dsp:cNvPr id="0" name=""/>
        <dsp:cNvSpPr/>
      </dsp:nvSpPr>
      <dsp:spPr>
        <a:xfrm rot="16200000">
          <a:off x="3229633" y="2018868"/>
          <a:ext cx="1824163" cy="377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en-AU" sz="1400" kern="1200"/>
            <a:t>Right to safe, healthy, sustainable environment</a:t>
          </a:r>
        </a:p>
      </dsp:txBody>
      <dsp:txXfrm>
        <a:off x="3229633" y="2018868"/>
        <a:ext cx="1824163" cy="377413"/>
      </dsp:txXfrm>
    </dsp:sp>
    <dsp:sp modelId="{1F08AB29-50E7-4D88-A879-680B25020CB2}">
      <dsp:nvSpPr>
        <dsp:cNvPr id="0" name=""/>
        <dsp:cNvSpPr/>
      </dsp:nvSpPr>
      <dsp:spPr>
        <a:xfrm>
          <a:off x="4393323" y="603570"/>
          <a:ext cx="1258043" cy="251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AU" sz="1400" kern="1200" baseline="0"/>
            <a:t>Climate change impacts</a:t>
          </a:r>
          <a:endParaRPr lang="en-AU" sz="1400" kern="1200"/>
        </a:p>
      </dsp:txBody>
      <dsp:txXfrm>
        <a:off x="4393323" y="603570"/>
        <a:ext cx="1258043" cy="2516086"/>
      </dsp:txXfrm>
    </dsp:sp>
    <dsp:sp modelId="{4820F300-0ADD-4427-B62F-3C977F0F1BCA}">
      <dsp:nvSpPr>
        <dsp:cNvPr id="0" name=""/>
        <dsp:cNvSpPr/>
      </dsp:nvSpPr>
      <dsp:spPr>
        <a:xfrm>
          <a:off x="5927211" y="603570"/>
          <a:ext cx="629021" cy="62902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3164E-3995-4942-8BED-409FEC4C4129}">
      <dsp:nvSpPr>
        <dsp:cNvPr id="0" name=""/>
        <dsp:cNvSpPr/>
      </dsp:nvSpPr>
      <dsp:spPr>
        <a:xfrm>
          <a:off x="5990113" y="666472"/>
          <a:ext cx="503217" cy="503217"/>
        </a:xfrm>
        <a:prstGeom prst="pie">
          <a:avLst>
            <a:gd name="adj1" fmla="val 756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A88882-FFAE-4AB4-9492-495407E19BB2}">
      <dsp:nvSpPr>
        <dsp:cNvPr id="0" name=""/>
        <dsp:cNvSpPr/>
      </dsp:nvSpPr>
      <dsp:spPr>
        <a:xfrm rot="16200000">
          <a:off x="5203836" y="2018868"/>
          <a:ext cx="1824163" cy="377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en-AU" sz="1400" kern="1200"/>
            <a:t>Right to participation </a:t>
          </a:r>
        </a:p>
      </dsp:txBody>
      <dsp:txXfrm>
        <a:off x="5203836" y="2018868"/>
        <a:ext cx="1824163" cy="377413"/>
      </dsp:txXfrm>
    </dsp:sp>
    <dsp:sp modelId="{9B78D338-D7C9-45BC-8E18-7E9055AB1DB6}">
      <dsp:nvSpPr>
        <dsp:cNvPr id="0" name=""/>
        <dsp:cNvSpPr/>
      </dsp:nvSpPr>
      <dsp:spPr>
        <a:xfrm>
          <a:off x="6367526" y="603570"/>
          <a:ext cx="1258043" cy="251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AU" sz="1400" kern="1200" baseline="0"/>
            <a:t>Government subsidised pursuit of fossil fuels</a:t>
          </a:r>
          <a:endParaRPr lang="en-AU" sz="1400" kern="1200"/>
        </a:p>
      </dsp:txBody>
      <dsp:txXfrm>
        <a:off x="6367526" y="603570"/>
        <a:ext cx="1258043" cy="2516086"/>
      </dsp:txXfrm>
    </dsp:sp>
    <dsp:sp modelId="{8578E364-637B-4522-A4FF-38033BB9DE14}">
      <dsp:nvSpPr>
        <dsp:cNvPr id="0" name=""/>
        <dsp:cNvSpPr/>
      </dsp:nvSpPr>
      <dsp:spPr>
        <a:xfrm>
          <a:off x="7901414" y="603570"/>
          <a:ext cx="629021" cy="62902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1556EC-03EC-498C-B1C5-51A4C80B4533}">
      <dsp:nvSpPr>
        <dsp:cNvPr id="0" name=""/>
        <dsp:cNvSpPr/>
      </dsp:nvSpPr>
      <dsp:spPr>
        <a:xfrm>
          <a:off x="7964316" y="666472"/>
          <a:ext cx="503217" cy="503217"/>
        </a:xfrm>
        <a:prstGeom prst="pie">
          <a:avLst>
            <a:gd name="adj1" fmla="val 540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71D4B-324C-4D1A-AAE8-72C0292DF4D4}">
      <dsp:nvSpPr>
        <dsp:cNvPr id="0" name=""/>
        <dsp:cNvSpPr/>
      </dsp:nvSpPr>
      <dsp:spPr>
        <a:xfrm rot="16200000">
          <a:off x="7178039" y="2018868"/>
          <a:ext cx="1824163" cy="377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en-AU" sz="1400" kern="1200"/>
            <a:t>Right to cultural heritage, land, resources, social</a:t>
          </a:r>
        </a:p>
      </dsp:txBody>
      <dsp:txXfrm>
        <a:off x="7178039" y="2018868"/>
        <a:ext cx="1824163" cy="377413"/>
      </dsp:txXfrm>
    </dsp:sp>
    <dsp:sp modelId="{FD6033CC-FB4D-4CA6-BE23-2A6341A71BC8}">
      <dsp:nvSpPr>
        <dsp:cNvPr id="0" name=""/>
        <dsp:cNvSpPr/>
      </dsp:nvSpPr>
      <dsp:spPr>
        <a:xfrm>
          <a:off x="8341729" y="603570"/>
          <a:ext cx="1258043" cy="251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AU" sz="1400" kern="1200" baseline="0"/>
            <a:t>Cultural and social impacts</a:t>
          </a:r>
          <a:endParaRPr lang="en-AU" sz="1400" kern="1200"/>
        </a:p>
      </dsp:txBody>
      <dsp:txXfrm>
        <a:off x="8341729" y="603570"/>
        <a:ext cx="1258043" cy="2516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CE19E-2B43-461A-B512-40C8A56F8431}">
      <dsp:nvSpPr>
        <dsp:cNvPr id="0" name=""/>
        <dsp:cNvSpPr/>
      </dsp:nvSpPr>
      <dsp:spPr>
        <a:xfrm>
          <a:off x="0" y="548931"/>
          <a:ext cx="6170612" cy="150255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8908" tIns="749808" rIns="478908"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HRTribunal@gmail.com</a:t>
          </a:r>
        </a:p>
      </dsp:txBody>
      <dsp:txXfrm>
        <a:off x="0" y="548931"/>
        <a:ext cx="6170612" cy="1502550"/>
      </dsp:txXfrm>
    </dsp:sp>
    <dsp:sp modelId="{8E92FD86-0357-4817-89FA-5CECBEAE18E1}">
      <dsp:nvSpPr>
        <dsp:cNvPr id="0" name=""/>
        <dsp:cNvSpPr/>
      </dsp:nvSpPr>
      <dsp:spPr>
        <a:xfrm>
          <a:off x="308530" y="17571"/>
          <a:ext cx="4319428" cy="106272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264" tIns="0" rIns="163264" bIns="0" numCol="1" spcCol="1270" anchor="ctr" anchorCtr="0">
          <a:noAutofit/>
        </a:bodyPr>
        <a:lstStyle/>
        <a:p>
          <a:pPr marL="0" lvl="0" indent="0" algn="l" defTabSz="1600200">
            <a:lnSpc>
              <a:spcPct val="90000"/>
            </a:lnSpc>
            <a:spcBef>
              <a:spcPct val="0"/>
            </a:spcBef>
            <a:spcAft>
              <a:spcPct val="35000"/>
            </a:spcAft>
            <a:buNone/>
          </a:pPr>
          <a:r>
            <a:rPr lang="en-US" sz="3600" kern="1200" dirty="0"/>
            <a:t>E</a:t>
          </a:r>
        </a:p>
      </dsp:txBody>
      <dsp:txXfrm>
        <a:off x="360408" y="69449"/>
        <a:ext cx="4215672" cy="958964"/>
      </dsp:txXfrm>
    </dsp:sp>
    <dsp:sp modelId="{74830723-6153-4541-976D-B662EEA38C98}">
      <dsp:nvSpPr>
        <dsp:cNvPr id="0" name=""/>
        <dsp:cNvSpPr/>
      </dsp:nvSpPr>
      <dsp:spPr>
        <a:xfrm>
          <a:off x="0" y="2777241"/>
          <a:ext cx="6170612" cy="150255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8908" tIns="749808" rIns="478908"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a:t>
          </a:r>
          <a:r>
            <a:rPr lang="en-US" sz="3600" kern="1200" dirty="0" err="1"/>
            <a:t>HRTribunal</a:t>
          </a:r>
          <a:endParaRPr lang="en-US" sz="3600" kern="1200" dirty="0"/>
        </a:p>
      </dsp:txBody>
      <dsp:txXfrm>
        <a:off x="0" y="2777241"/>
        <a:ext cx="6170612" cy="1502550"/>
      </dsp:txXfrm>
    </dsp:sp>
    <dsp:sp modelId="{58DF3D85-9936-4511-BFA9-54DFCAC8F891}">
      <dsp:nvSpPr>
        <dsp:cNvPr id="0" name=""/>
        <dsp:cNvSpPr/>
      </dsp:nvSpPr>
      <dsp:spPr>
        <a:xfrm>
          <a:off x="308530" y="2245881"/>
          <a:ext cx="4319428" cy="106272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264" tIns="0" rIns="163264" bIns="0" numCol="1" spcCol="1270" anchor="ctr" anchorCtr="0">
          <a:noAutofit/>
        </a:bodyPr>
        <a:lstStyle/>
        <a:p>
          <a:pPr marL="0" lvl="0" indent="0" algn="l" defTabSz="1600200">
            <a:lnSpc>
              <a:spcPct val="90000"/>
            </a:lnSpc>
            <a:spcBef>
              <a:spcPct val="0"/>
            </a:spcBef>
            <a:spcAft>
              <a:spcPct val="35000"/>
            </a:spcAft>
            <a:buNone/>
          </a:pPr>
          <a:r>
            <a:rPr lang="en-US" sz="3600" kern="1200" dirty="0"/>
            <a:t>FB</a:t>
          </a:r>
        </a:p>
      </dsp:txBody>
      <dsp:txXfrm>
        <a:off x="360408" y="2297759"/>
        <a:ext cx="4215672" cy="9589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7199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During the week of May 14-18, 2018, the Permanent Peoples’ Tribunal Session on the Human Rights Impacts of Fracking will ask its judges to apply the standards of international human rights law to six subcases addressing the experiences of individuals and communities around the world who are being impacted by unconventional oil and gas extraction and usage, and by its resulting climate effects.</a:t>
            </a:r>
          </a:p>
          <a:p>
            <a:endParaRPr lang="en-AU" dirty="0"/>
          </a:p>
          <a:p>
            <a:r>
              <a:rPr lang="en-AU" dirty="0"/>
              <a:t>The Tribunal will consider whether sufficient evidence exists to indict certain named States on charges of failing adequately to respect the human rights of citizens as a result of permitting, and failing to adopt a precautionary approach to, hydraulic fracturing and other techniques of unconventional oil and gas extraction within their jurisdictions.</a:t>
            </a:r>
          </a:p>
          <a:p>
            <a:endParaRPr lang="en-AU" dirty="0"/>
          </a:p>
          <a:p>
            <a:r>
              <a:rPr lang="en-AU" dirty="0"/>
              <a:t>Please visit this web site for details on the Permanent Peoples Tribunal and the norms which are the basis for bringing this case https://www.tribunalonfracking.org/what-is-the-permanent-peoples-tribunal/# </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46936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"lessons were not learned from the long-standing US industry failings where baseline studies on aquifer water and air quality have not been done before CSG mining development. " </a:t>
            </a:r>
          </a:p>
          <a:p>
            <a:r>
              <a:rPr lang="en-AU" dirty="0"/>
              <a:t>Also through permitting and enabling the industry in violating these human rights, the Australian Government has failed.</a:t>
            </a:r>
          </a:p>
          <a:p>
            <a:r>
              <a:rPr lang="en-AU" dirty="0"/>
              <a:t>The Australian, state and territory governments have a shared responsibility to ensure the safe and responsible development of unconventional gas resources and to maximise benefits for the Australian community. State and territory governments have principal responsibility for unconventional gas development, but the Australian Government plays an important leadership role in providing appropriate policy settings and regulation. This includes developing national level energy policy (for example, Energy White Papers), protecting matters of national environmental significance through the Environment Protection and Biodiversity Conservation Act 1999 (EBPC Act), and working with state and territory governments through established policy, regulatory and scientific frameworks, such as the National Harmonised Regulatory Framework for Natural Gas from Coal Seams. </a:t>
            </a:r>
          </a:p>
          <a:p>
            <a:endParaRPr lang="en-AU"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89599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Precautionary Principle is defined as follows:</a:t>
            </a:r>
          </a:p>
          <a:p>
            <a:r>
              <a:rPr lang="en-AU" sz="1200" kern="1200" dirty="0">
                <a:solidFill>
                  <a:schemeClr val="tx1"/>
                </a:solidFill>
                <a:effectLst/>
                <a:latin typeface="+mn-lt"/>
                <a:ea typeface="+mn-ea"/>
                <a:cs typeface="+mn-cs"/>
              </a:rPr>
              <a:t>“When human activities may lead to morally unacceptable harm that is scientifically plausible but uncertain, actions shall be taken to avoid or diminish that harm. Morally unacceptable harm refers to harm to humans or the environment that is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threatening to human life or health, or</a:t>
            </a:r>
          </a:p>
          <a:p>
            <a:r>
              <a:rPr lang="en-AU" sz="1200" kern="1200" dirty="0">
                <a:solidFill>
                  <a:schemeClr val="tx1"/>
                </a:solidFill>
                <a:effectLst/>
                <a:latin typeface="+mn-lt"/>
                <a:ea typeface="+mn-ea"/>
                <a:cs typeface="+mn-cs"/>
              </a:rPr>
              <a:t>    serious and effectively irreversible, or</a:t>
            </a:r>
          </a:p>
          <a:p>
            <a:r>
              <a:rPr lang="en-AU" sz="1200" kern="1200" dirty="0">
                <a:solidFill>
                  <a:schemeClr val="tx1"/>
                </a:solidFill>
                <a:effectLst/>
                <a:latin typeface="+mn-lt"/>
                <a:ea typeface="+mn-ea"/>
                <a:cs typeface="+mn-cs"/>
              </a:rPr>
              <a:t>    inequitable to present or future generations, or</a:t>
            </a:r>
          </a:p>
          <a:p>
            <a:r>
              <a:rPr lang="en-AU" sz="1200" kern="1200" dirty="0">
                <a:solidFill>
                  <a:schemeClr val="tx1"/>
                </a:solidFill>
                <a:effectLst/>
                <a:latin typeface="+mn-lt"/>
                <a:ea typeface="+mn-ea"/>
                <a:cs typeface="+mn-cs"/>
              </a:rPr>
              <a:t>    imposed without adequate consideration of the human rights of those affected.</a:t>
            </a:r>
          </a:p>
          <a:p>
            <a:r>
              <a:rPr lang="en-AU" sz="1200" kern="1200" dirty="0">
                <a:solidFill>
                  <a:schemeClr val="tx1"/>
                </a:solidFill>
                <a:effectLst/>
                <a:latin typeface="+mn-lt"/>
                <a:ea typeface="+mn-ea"/>
                <a:cs typeface="+mn-cs"/>
              </a:rPr>
              <a:t>And yet it is precisely the failure of this very principle that this tribunal testimony is based on,</a:t>
            </a:r>
          </a:p>
          <a:p>
            <a:r>
              <a:rPr lang="en-AU" sz="1200" kern="1200" dirty="0">
                <a:solidFill>
                  <a:schemeClr val="tx1"/>
                </a:solidFill>
                <a:effectLst/>
                <a:latin typeface="+mn-lt"/>
                <a:ea typeface="+mn-ea"/>
                <a:cs typeface="+mn-cs"/>
              </a:rPr>
              <a:t>“Despite the rapid expansion of CSG developments, the health impacts  have not been adequately researched, and effective regulations that protect public health are not in place.  There is a lack of information on the  chemicals used and wastes produced, insufficient data on cumulative  health impacts, and a lack of comprehensive environmental monitoring and health impact assessments.  In circumstances where there is insufficient evidence to ensure safety, the AMA recommends that the precautionary principle should apply.  This is essential given the threat of serious and irreversible harms to human health.” Dr Steve Hambleton, President of the Australian Medical Association, May 2013. </a:t>
            </a:r>
          </a:p>
          <a:p>
            <a:r>
              <a:rPr lang="en-AU" sz="1200" kern="1200" dirty="0">
                <a:solidFill>
                  <a:schemeClr val="tx1"/>
                </a:solidFill>
                <a:effectLst/>
                <a:latin typeface="+mn-lt"/>
                <a:ea typeface="+mn-ea"/>
                <a:cs typeface="+mn-cs"/>
              </a:rPr>
              <a:t>The very nature of this contention between the government/industry and the humans expected to live amongst it and with its consequences indicates that there is a deficit of consideration to the rights of the humans and environment. </a:t>
            </a:r>
          </a:p>
          <a:p>
            <a:r>
              <a:rPr lang="en-AU" sz="1200" kern="1200" dirty="0">
                <a:solidFill>
                  <a:schemeClr val="tx1"/>
                </a:solidFill>
                <a:effectLst/>
                <a:latin typeface="+mn-lt"/>
                <a:ea typeface="+mn-ea"/>
                <a:cs typeface="+mn-cs"/>
              </a:rPr>
              <a:t>DEA: The Health Factor</a:t>
            </a:r>
          </a:p>
          <a:p>
            <a:r>
              <a:rPr lang="en-AU" sz="1200" kern="1200" dirty="0">
                <a:solidFill>
                  <a:schemeClr val="tx1"/>
                </a:solidFill>
                <a:effectLst/>
                <a:latin typeface="+mn-lt"/>
                <a:ea typeface="+mn-ea"/>
                <a:cs typeface="+mn-cs"/>
              </a:rPr>
              <a:t>http://www.precautionaryprinciple.eu/</a:t>
            </a:r>
          </a:p>
          <a:p>
            <a:r>
              <a:rPr lang="en-AU" sz="1200" kern="1200" dirty="0">
                <a:solidFill>
                  <a:schemeClr val="tx1"/>
                </a:solidFill>
                <a:effectLst/>
                <a:latin typeface="+mn-lt"/>
                <a:ea typeface="+mn-ea"/>
                <a:cs typeface="+mn-cs"/>
              </a:rPr>
              <a:t> Hambleton, S. (2013). AMA Calls for Coal Seam Gas Health Checks, Australian Medical Association Press Release, 23 May 2013. https://ama.com.au/media/ama-calls-coal-seam-gashealth-checks</a:t>
            </a:r>
          </a:p>
          <a:p>
            <a:endParaRPr lang="en-AU"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71687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736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381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6816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275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1280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1493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2160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5071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1613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442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8762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9/28/2017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5152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251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886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970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49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49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30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814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661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9/28/2017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745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9/28/2017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938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9/28/2017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69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2" name="Picture 11">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A5E6B2-3BD3-4343-B4A4-2A7DB65FAC57}"/>
              </a:ext>
            </a:extLst>
          </p:cNvPr>
          <p:cNvSpPr>
            <a:spLocks noGrp="1"/>
          </p:cNvSpPr>
          <p:nvPr>
            <p:ph type="ctrTitle"/>
          </p:nvPr>
        </p:nvSpPr>
        <p:spPr>
          <a:xfrm>
            <a:off x="960933" y="960241"/>
            <a:ext cx="6849699" cy="4203872"/>
          </a:xfrm>
        </p:spPr>
        <p:txBody>
          <a:bodyPr anchor="ctr">
            <a:normAutofit/>
          </a:bodyPr>
          <a:lstStyle/>
          <a:p>
            <a:pPr algn="r"/>
            <a:r>
              <a:rPr lang="en-AU" sz="5400" dirty="0"/>
              <a:t>Tribunal into the Human rights impacts of unconventional gas </a:t>
            </a:r>
          </a:p>
        </p:txBody>
      </p:sp>
      <p:sp>
        <p:nvSpPr>
          <p:cNvPr id="3" name="Subtitle 2">
            <a:extLst>
              <a:ext uri="{FF2B5EF4-FFF2-40B4-BE49-F238E27FC236}">
                <a16:creationId xmlns:a16="http://schemas.microsoft.com/office/drawing/2014/main" id="{0F841FE9-6409-4546-BB77-FE606460C2CC}"/>
              </a:ext>
            </a:extLst>
          </p:cNvPr>
          <p:cNvSpPr>
            <a:spLocks noGrp="1"/>
          </p:cNvSpPr>
          <p:nvPr>
            <p:ph type="subTitle" idx="1"/>
          </p:nvPr>
        </p:nvSpPr>
        <p:spPr>
          <a:xfrm>
            <a:off x="8453071" y="964028"/>
            <a:ext cx="2770873" cy="4196299"/>
          </a:xfrm>
        </p:spPr>
        <p:txBody>
          <a:bodyPr anchor="ctr">
            <a:normAutofit/>
          </a:bodyPr>
          <a:lstStyle/>
          <a:p>
            <a:r>
              <a:rPr lang="en-AU"/>
              <a:t>Australian session</a:t>
            </a:r>
          </a:p>
        </p:txBody>
      </p:sp>
    </p:spTree>
    <p:extLst>
      <p:ext uri="{BB962C8B-B14F-4D97-AF65-F5344CB8AC3E}">
        <p14:creationId xmlns:p14="http://schemas.microsoft.com/office/powerpoint/2010/main" val="37727300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A45C-462B-4FFF-9EC1-2E85B3432FA1}"/>
              </a:ext>
            </a:extLst>
          </p:cNvPr>
          <p:cNvSpPr>
            <a:spLocks noGrp="1"/>
          </p:cNvSpPr>
          <p:nvPr>
            <p:ph type="title"/>
          </p:nvPr>
        </p:nvSpPr>
        <p:spPr/>
        <p:txBody>
          <a:bodyPr/>
          <a:lstStyle/>
          <a:p>
            <a:r>
              <a:rPr lang="en-AU" dirty="0"/>
              <a:t>Failure of the precautionary principle</a:t>
            </a:r>
          </a:p>
        </p:txBody>
      </p:sp>
      <p:sp>
        <p:nvSpPr>
          <p:cNvPr id="3" name="Content Placeholder 2">
            <a:extLst>
              <a:ext uri="{FF2B5EF4-FFF2-40B4-BE49-F238E27FC236}">
                <a16:creationId xmlns:a16="http://schemas.microsoft.com/office/drawing/2014/main" id="{F99678BC-4C4A-4012-9716-5CB9608F0A9B}"/>
              </a:ext>
            </a:extLst>
          </p:cNvPr>
          <p:cNvSpPr>
            <a:spLocks noGrp="1"/>
          </p:cNvSpPr>
          <p:nvPr>
            <p:ph idx="1"/>
          </p:nvPr>
        </p:nvSpPr>
        <p:spPr/>
        <p:txBody>
          <a:bodyPr>
            <a:normAutofit fontScale="85000" lnSpcReduction="10000"/>
          </a:bodyPr>
          <a:lstStyle/>
          <a:p>
            <a:pPr marL="0" indent="0">
              <a:buNone/>
            </a:pPr>
            <a:r>
              <a:rPr lang="en-AU" dirty="0"/>
              <a:t>The Precautionary Principle is defined as follows</a:t>
            </a:r>
            <a:r>
              <a:rPr lang="en-AU" baseline="30000" dirty="0"/>
              <a:t>8</a:t>
            </a:r>
            <a:r>
              <a:rPr lang="en-AU" dirty="0"/>
              <a:t>:</a:t>
            </a:r>
          </a:p>
          <a:p>
            <a:pPr marL="0" indent="0">
              <a:buNone/>
            </a:pPr>
            <a:r>
              <a:rPr lang="en-AU" dirty="0"/>
              <a:t>“When human activities may lead to morally unacceptable harm that is scientifically plausible but uncertain, actions shall be taken to avoid or diminish that harm. Morally unacceptable harm refers to harm to humans or the environment that is:</a:t>
            </a:r>
          </a:p>
          <a:p>
            <a:r>
              <a:rPr lang="en-AU" dirty="0"/>
              <a:t>    threatening to human life or health, or</a:t>
            </a:r>
          </a:p>
          <a:p>
            <a:r>
              <a:rPr lang="en-AU" dirty="0"/>
              <a:t>    serious and effectively irreversible, or</a:t>
            </a:r>
          </a:p>
          <a:p>
            <a:r>
              <a:rPr lang="en-AU" dirty="0"/>
              <a:t>    inequitable to present or future generations, or</a:t>
            </a:r>
          </a:p>
          <a:p>
            <a:r>
              <a:rPr lang="en-AU" dirty="0"/>
              <a:t>    imposed without adequate consideration of the human rights of those affected. </a:t>
            </a:r>
          </a:p>
          <a:p>
            <a:pPr marL="0" indent="0">
              <a:buNone/>
            </a:pPr>
            <a:r>
              <a:rPr lang="en-AU" dirty="0"/>
              <a:t>And yet it is precisely the failure of this very principle that this tribunal testimony is based on,</a:t>
            </a:r>
          </a:p>
          <a:p>
            <a:endParaRPr lang="en-AU" dirty="0"/>
          </a:p>
        </p:txBody>
      </p:sp>
    </p:spTree>
    <p:extLst>
      <p:ext uri="{BB962C8B-B14F-4D97-AF65-F5344CB8AC3E}">
        <p14:creationId xmlns:p14="http://schemas.microsoft.com/office/powerpoint/2010/main" val="939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EC65442-F244-409C-BF44-C5D6472E810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58298F-47F7-40F7-9CDD-6F8E7E7C1EE3}"/>
              </a:ext>
            </a:extLst>
          </p:cNvPr>
          <p:cNvSpPr>
            <a:spLocks noGrp="1"/>
          </p:cNvSpPr>
          <p:nvPr>
            <p:ph type="title"/>
          </p:nvPr>
        </p:nvSpPr>
        <p:spPr>
          <a:xfrm>
            <a:off x="637309" y="1600199"/>
            <a:ext cx="3786134" cy="4297680"/>
          </a:xfrm>
        </p:spPr>
        <p:txBody>
          <a:bodyPr anchor="ctr">
            <a:normAutofit fontScale="90000"/>
          </a:bodyPr>
          <a:lstStyle/>
          <a:p>
            <a:r>
              <a:rPr lang="en-AU" cap="small" dirty="0"/>
              <a:t>The unconventional gas industry has been allowed to have and continues to have the following impacts</a:t>
            </a:r>
            <a:r>
              <a:rPr lang="en-AU" cap="small" baseline="30000" dirty="0"/>
              <a:t>9 </a:t>
            </a:r>
            <a:r>
              <a:rPr lang="en-AU" cap="small" dirty="0"/>
              <a:t> Which the following subcases will further investigate</a:t>
            </a:r>
            <a:r>
              <a:rPr lang="en-AU" dirty="0"/>
              <a:t>  </a:t>
            </a:r>
            <a:br>
              <a:rPr lang="en-AU" dirty="0"/>
            </a:br>
            <a:endParaRPr lang="en-AU" dirty="0"/>
          </a:p>
        </p:txBody>
      </p:sp>
      <p:sp>
        <p:nvSpPr>
          <p:cNvPr id="3" name="Content Placeholder 2">
            <a:extLst>
              <a:ext uri="{FF2B5EF4-FFF2-40B4-BE49-F238E27FC236}">
                <a16:creationId xmlns:a16="http://schemas.microsoft.com/office/drawing/2014/main" id="{F1533BEA-2967-49AC-BD1E-30C44BD1F5BE}"/>
              </a:ext>
            </a:extLst>
          </p:cNvPr>
          <p:cNvSpPr>
            <a:spLocks noGrp="1"/>
          </p:cNvSpPr>
          <p:nvPr>
            <p:ph idx="1"/>
          </p:nvPr>
        </p:nvSpPr>
        <p:spPr>
          <a:xfrm>
            <a:off x="4885151" y="230907"/>
            <a:ext cx="6891213" cy="6668655"/>
          </a:xfrm>
        </p:spPr>
        <p:txBody>
          <a:bodyPr anchor="ctr">
            <a:normAutofit fontScale="85000" lnSpcReduction="20000"/>
          </a:bodyPr>
          <a:lstStyle/>
          <a:p>
            <a:r>
              <a:rPr lang="en-AU" dirty="0"/>
              <a:t>Fragment forests and mar landscapes with new roads, well sites, waste pits and pipelines; </a:t>
            </a:r>
          </a:p>
          <a:p>
            <a:r>
              <a:rPr lang="en-AU" dirty="0"/>
              <a:t>Compete with farmers for local water supplies while consuming millions of gallons of water for each well; </a:t>
            </a:r>
          </a:p>
          <a:p>
            <a:r>
              <a:rPr lang="en-AU" dirty="0"/>
              <a:t>Produce massive volumes of toxic and even radioactive waste, the disposal of which is causing earthquakes and putting at risk drinking water resources; </a:t>
            </a:r>
          </a:p>
          <a:p>
            <a:r>
              <a:rPr lang="en-AU" dirty="0"/>
              <a:t>Cause thousands of accidents, leaks and spills each year that threaten public health and safety and put at risk rivers, streams, shallow aquifers and farms; </a:t>
            </a:r>
          </a:p>
          <a:p>
            <a:r>
              <a:rPr lang="en-AU" dirty="0"/>
              <a:t>Pump hazardous pollutants into the air, at the expense of local communities, families and farms; </a:t>
            </a:r>
          </a:p>
          <a:p>
            <a:r>
              <a:rPr lang="en-AU" dirty="0"/>
              <a:t>Put vital aquifers at risk for generations by creating new pathways for the potential flow of contaminants over the coming years and decades; </a:t>
            </a:r>
          </a:p>
          <a:p>
            <a:r>
              <a:rPr lang="en-AU" dirty="0"/>
              <a:t>Destabilize the climate on which we all depend with emissions of carbon dioxide and methane and by locking in future climate pollution with new oil and gas infrastructure projects; and </a:t>
            </a:r>
          </a:p>
          <a:p>
            <a:r>
              <a:rPr lang="en-AU" dirty="0"/>
              <a:t>Disrupt local communities, with broad physical and mental health consequences, increased demand on emergency and other social services, damage to public roads, declines in property value, increased crime, and losses felt in established sectors of local economies.</a:t>
            </a:r>
          </a:p>
        </p:txBody>
      </p:sp>
    </p:spTree>
    <p:extLst>
      <p:ext uri="{BB962C8B-B14F-4D97-AF65-F5344CB8AC3E}">
        <p14:creationId xmlns:p14="http://schemas.microsoft.com/office/powerpoint/2010/main" val="160452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EC65442-F244-409C-BF44-C5D6472E810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412A7D7-6CE6-4174-A809-CEA341520C85}"/>
              </a:ext>
            </a:extLst>
          </p:cNvPr>
          <p:cNvSpPr>
            <a:spLocks noGrp="1"/>
          </p:cNvSpPr>
          <p:nvPr>
            <p:ph type="title"/>
          </p:nvPr>
        </p:nvSpPr>
        <p:spPr>
          <a:xfrm>
            <a:off x="1249961" y="1600199"/>
            <a:ext cx="3173482" cy="4297680"/>
          </a:xfrm>
        </p:spPr>
        <p:txBody>
          <a:bodyPr anchor="ctr">
            <a:normAutofit/>
          </a:bodyPr>
          <a:lstStyle/>
          <a:p>
            <a:r>
              <a:rPr lang="en-AU" dirty="0"/>
              <a:t>Contact us - </a:t>
            </a:r>
            <a:br>
              <a:rPr lang="en-AU" dirty="0"/>
            </a:br>
            <a:br>
              <a:rPr lang="en-AU" dirty="0"/>
            </a:br>
            <a:r>
              <a:rPr lang="en-AU" dirty="0"/>
              <a:t>Convenor</a:t>
            </a:r>
          </a:p>
        </p:txBody>
      </p:sp>
      <p:graphicFrame>
        <p:nvGraphicFramePr>
          <p:cNvPr id="4" name="Content Placeholder 3">
            <a:extLst>
              <a:ext uri="{FF2B5EF4-FFF2-40B4-BE49-F238E27FC236}">
                <a16:creationId xmlns:a16="http://schemas.microsoft.com/office/drawing/2014/main" id="{C080AEEB-A71B-42DF-840F-00D628A0E2BB}"/>
              </a:ext>
            </a:extLst>
          </p:cNvPr>
          <p:cNvGraphicFramePr>
            <a:graphicFrameLocks noGrp="1"/>
          </p:cNvGraphicFramePr>
          <p:nvPr>
            <p:ph idx="1"/>
            <p:extLst>
              <p:ext uri="{D42A27DB-BD31-4B8C-83A1-F6EECF244321}">
                <p14:modId xmlns:p14="http://schemas.microsoft.com/office/powerpoint/2010/main" val="627827158"/>
              </p:ext>
            </p:extLst>
          </p:nvPr>
        </p:nvGraphicFramePr>
        <p:xfrm>
          <a:off x="4884738" y="1600200"/>
          <a:ext cx="6170612"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23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C1E24-911E-44B7-BA92-DCB3813205D3}"/>
              </a:ext>
            </a:extLst>
          </p:cNvPr>
          <p:cNvSpPr txBox="1"/>
          <p:nvPr/>
        </p:nvSpPr>
        <p:spPr>
          <a:xfrm>
            <a:off x="581891" y="1505527"/>
            <a:ext cx="11286836" cy="5078313"/>
          </a:xfrm>
          <a:prstGeom prst="rect">
            <a:avLst/>
          </a:prstGeom>
          <a:noFill/>
        </p:spPr>
        <p:txBody>
          <a:bodyPr wrap="square" rtlCol="0">
            <a:spAutoFit/>
          </a:bodyPr>
          <a:lstStyle/>
          <a:p>
            <a:r>
              <a:rPr lang="en-AU" dirty="0"/>
              <a:t>1: DEA: the health factor</a:t>
            </a:r>
          </a:p>
          <a:p>
            <a:r>
              <a:rPr lang="en-AU" dirty="0"/>
              <a:t>2:Submission 123 Unconventional Gas Mining Inquiry 2016: Australian Government.</a:t>
            </a:r>
          </a:p>
          <a:p>
            <a:r>
              <a:rPr lang="en-AU" dirty="0"/>
              <a:t>3:Submission 17 Unconventional Gas Mining Inquiry 2016</a:t>
            </a:r>
          </a:p>
          <a:p>
            <a:r>
              <a:rPr lang="en-AU" dirty="0"/>
              <a:t>4:Submission x Unconventional Gas Mining Inquiry 2016: Tracey Anton – Community Over Mining Gippsland</a:t>
            </a:r>
          </a:p>
          <a:p>
            <a:r>
              <a:rPr lang="en-AU" dirty="0"/>
              <a:t>5:Unconventional Gas Mining Inquiry 2016: Submission 17 </a:t>
            </a:r>
          </a:p>
          <a:p>
            <a:r>
              <a:rPr lang="en-AU" dirty="0"/>
              <a:t>6:DEA: the health factor</a:t>
            </a:r>
          </a:p>
          <a:p>
            <a:r>
              <a:rPr lang="en-AU" dirty="0"/>
              <a:t>7:Dr Steve Hambleton, President of the Australian Medical Association, May 2013. </a:t>
            </a:r>
          </a:p>
          <a:p>
            <a:r>
              <a:rPr lang="en-AU" dirty="0"/>
              <a:t> Hambleton, S. (2013). AMA Calls for Coal Seam Gas Health Checks, Australian Medical Association Press Release, 23 May 2013. https://ama.com.au/media/ama-calls-coal-seam-gashealth-checks</a:t>
            </a:r>
          </a:p>
          <a:p>
            <a:r>
              <a:rPr lang="en-AU" dirty="0"/>
              <a:t>8:http://www.precautionaryprinciple.eu/</a:t>
            </a:r>
          </a:p>
          <a:p>
            <a:r>
              <a:rPr lang="en-AU" dirty="0"/>
              <a:t>9:The Australian </a:t>
            </a:r>
            <a:r>
              <a:rPr lang="en-AU" dirty="0" err="1"/>
              <a:t>Insitute</a:t>
            </a:r>
            <a:r>
              <a:rPr lang="en-AU" dirty="0"/>
              <a:t> Report: Too Close for Comfort </a:t>
            </a:r>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17550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D32A60-013B-47A8-8833-D242408091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E27932B-B694-4C4C-90D7-A0333A7C58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2" name="Picture 21">
            <a:extLst>
              <a:ext uri="{FF2B5EF4-FFF2-40B4-BE49-F238E27FC236}">
                <a16:creationId xmlns:a16="http://schemas.microsoft.com/office/drawing/2014/main" id="{DF63C9AD-AE6E-4512-8171-91612E84CCF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E1A49CE-B63D-457A-A180-1C883E1A63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BB0476-5CF0-4F44-8D68-5D42D7AEE4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Title 1">
            <a:extLst>
              <a:ext uri="{FF2B5EF4-FFF2-40B4-BE49-F238E27FC236}">
                <a16:creationId xmlns:a16="http://schemas.microsoft.com/office/drawing/2014/main" id="{A9DA474E-6B91-4200-840F-0257B2358A75}"/>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2" name="Title 1"/>
          <p:cNvSpPr>
            <a:spLocks noGrp="1"/>
          </p:cNvSpPr>
          <p:nvPr>
            <p:ph type="title"/>
          </p:nvPr>
        </p:nvSpPr>
        <p:spPr>
          <a:xfrm>
            <a:off x="1451579" y="2303047"/>
            <a:ext cx="3272093" cy="2674198"/>
          </a:xfrm>
        </p:spPr>
        <p:txBody>
          <a:bodyPr anchor="t">
            <a:normAutofit/>
          </a:bodyPr>
          <a:lstStyle/>
          <a:p>
            <a:r>
              <a:rPr lang="en-US" sz="3000"/>
              <a:t>International overview </a:t>
            </a:r>
          </a:p>
        </p:txBody>
      </p:sp>
      <p:graphicFrame>
        <p:nvGraphicFramePr>
          <p:cNvPr id="13" name="Content Placeholder 2"/>
          <p:cNvGraphicFramePr/>
          <p:nvPr>
            <p:extLst>
              <p:ext uri="{D42A27DB-BD31-4B8C-83A1-F6EECF244321}">
                <p14:modId xmlns:p14="http://schemas.microsoft.com/office/powerpoint/2010/main" val="2159049907"/>
              </p:ext>
            </p:extLst>
          </p:nvPr>
        </p:nvGraphicFramePr>
        <p:xfrm>
          <a:off x="4867564" y="193964"/>
          <a:ext cx="7010399" cy="5689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879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0FFE-A3D8-46E9-A4A9-2648BE85F5D9}"/>
              </a:ext>
            </a:extLst>
          </p:cNvPr>
          <p:cNvSpPr>
            <a:spLocks noGrp="1"/>
          </p:cNvSpPr>
          <p:nvPr>
            <p:ph type="title"/>
          </p:nvPr>
        </p:nvSpPr>
        <p:spPr>
          <a:xfrm>
            <a:off x="1451579" y="804519"/>
            <a:ext cx="9603275" cy="1049235"/>
          </a:xfrm>
        </p:spPr>
        <p:txBody>
          <a:bodyPr/>
          <a:lstStyle/>
          <a:p>
            <a:r>
              <a:rPr lang="en-AU" dirty="0"/>
              <a:t>Australian session</a:t>
            </a:r>
          </a:p>
        </p:txBody>
      </p:sp>
      <p:sp>
        <p:nvSpPr>
          <p:cNvPr id="3" name="Content Placeholder 2">
            <a:extLst>
              <a:ext uri="{FF2B5EF4-FFF2-40B4-BE49-F238E27FC236}">
                <a16:creationId xmlns:a16="http://schemas.microsoft.com/office/drawing/2014/main" id="{86B9BC9D-4084-45A0-8754-C06B92BCC2B8}"/>
              </a:ext>
            </a:extLst>
          </p:cNvPr>
          <p:cNvSpPr>
            <a:spLocks noGrp="1"/>
          </p:cNvSpPr>
          <p:nvPr>
            <p:ph idx="1"/>
          </p:nvPr>
        </p:nvSpPr>
        <p:spPr>
          <a:xfrm>
            <a:off x="1451579" y="2015732"/>
            <a:ext cx="9603275" cy="3784704"/>
          </a:xfrm>
        </p:spPr>
        <p:txBody>
          <a:bodyPr>
            <a:normAutofit fontScale="92500"/>
          </a:bodyPr>
          <a:lstStyle/>
          <a:p>
            <a:r>
              <a:rPr lang="en-AU" dirty="0"/>
              <a:t>We will be gather expert testimony and personal witness accounts from the Australian experience with the unconventional gas industry to demonstrate that the Australian Governments have failed to carry out their duty to adopt policy and act to protect these rights</a:t>
            </a:r>
          </a:p>
          <a:p>
            <a:r>
              <a:rPr lang="en-AU" dirty="0"/>
              <a:t>We will be hosting the evidence on a web site which will be the content the PPT will access.</a:t>
            </a:r>
          </a:p>
          <a:p>
            <a:r>
              <a:rPr lang="en-AU" dirty="0"/>
              <a:t>Testimony and witness accounts will be in the format of 10 minute video accounts and will be supported by any amount of written supporting matter.</a:t>
            </a:r>
          </a:p>
          <a:p>
            <a:r>
              <a:rPr lang="en-AU" dirty="0"/>
              <a:t>To do so we have split the session into 4 subcases and have generally indicated the basis rights that underpin each subcase.  </a:t>
            </a:r>
          </a:p>
        </p:txBody>
      </p:sp>
    </p:spTree>
    <p:extLst>
      <p:ext uri="{BB962C8B-B14F-4D97-AF65-F5344CB8AC3E}">
        <p14:creationId xmlns:p14="http://schemas.microsoft.com/office/powerpoint/2010/main" val="111832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739C59B4-BC25-4DB6-A769-05C9CF0BBD6D}"/>
              </a:ext>
            </a:extLst>
          </p:cNvPr>
          <p:cNvSpPr>
            <a:spLocks noGrp="1"/>
          </p:cNvSpPr>
          <p:nvPr>
            <p:ph type="title"/>
          </p:nvPr>
        </p:nvSpPr>
        <p:spPr/>
        <p:txBody>
          <a:bodyPr/>
          <a:lstStyle/>
          <a:p>
            <a:r>
              <a:rPr lang="en-AU"/>
              <a:t>Subcases </a:t>
            </a:r>
            <a:endParaRPr lang="en-AU" dirty="0"/>
          </a:p>
        </p:txBody>
      </p:sp>
      <p:graphicFrame>
        <p:nvGraphicFramePr>
          <p:cNvPr id="33" name="Content Placeholder 32">
            <a:extLst>
              <a:ext uri="{FF2B5EF4-FFF2-40B4-BE49-F238E27FC236}">
                <a16:creationId xmlns:a16="http://schemas.microsoft.com/office/drawing/2014/main" id="{7AC24703-D99F-41FB-8F64-EA3908B49CA8}"/>
              </a:ext>
            </a:extLst>
          </p:cNvPr>
          <p:cNvGraphicFramePr>
            <a:graphicFrameLocks noGrp="1"/>
          </p:cNvGraphicFramePr>
          <p:nvPr>
            <p:ph idx="1"/>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287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5075" y="1280160"/>
            <a:ext cx="3173482" cy="4297680"/>
          </a:xfrm>
        </p:spPr>
        <p:txBody>
          <a:bodyPr anchor="ctr">
            <a:normAutofit/>
          </a:bodyPr>
          <a:lstStyle/>
          <a:p>
            <a:r>
              <a:rPr lang="en-US" dirty="0"/>
              <a:t>Australian session supporters		 </a:t>
            </a:r>
          </a:p>
        </p:txBody>
      </p:sp>
      <p:sp>
        <p:nvSpPr>
          <p:cNvPr id="3" name="Content Placeholder 2"/>
          <p:cNvSpPr>
            <a:spLocks noGrp="1"/>
          </p:cNvSpPr>
          <p:nvPr>
            <p:ph idx="1"/>
          </p:nvPr>
        </p:nvSpPr>
        <p:spPr>
          <a:xfrm>
            <a:off x="4885151" y="1600199"/>
            <a:ext cx="6169703" cy="4297680"/>
          </a:xfrm>
        </p:spPr>
        <p:txBody>
          <a:bodyPr anchor="ctr">
            <a:normAutofit/>
          </a:bodyPr>
          <a:lstStyle/>
          <a:p>
            <a:endParaRPr dirty="0"/>
          </a:p>
        </p:txBody>
      </p:sp>
      <p:pic>
        <p:nvPicPr>
          <p:cNvPr id="4" name="Picture 3">
            <a:extLst>
              <a:ext uri="{FF2B5EF4-FFF2-40B4-BE49-F238E27FC236}">
                <a16:creationId xmlns:a16="http://schemas.microsoft.com/office/drawing/2014/main" id="{29D322C5-3103-4210-905A-8F8E542FE373}"/>
              </a:ext>
            </a:extLst>
          </p:cNvPr>
          <p:cNvPicPr>
            <a:picLocks noChangeAspect="1"/>
          </p:cNvPicPr>
          <p:nvPr/>
        </p:nvPicPr>
        <p:blipFill>
          <a:blip r:embed="rId2"/>
          <a:stretch>
            <a:fillRect/>
          </a:stretch>
        </p:blipFill>
        <p:spPr>
          <a:xfrm>
            <a:off x="3910470" y="232667"/>
            <a:ext cx="7220760" cy="6509878"/>
          </a:xfrm>
          <a:prstGeom prst="rect">
            <a:avLst/>
          </a:prstGeom>
        </p:spPr>
      </p:pic>
    </p:spTree>
    <p:extLst>
      <p:ext uri="{BB962C8B-B14F-4D97-AF65-F5344CB8AC3E}">
        <p14:creationId xmlns:p14="http://schemas.microsoft.com/office/powerpoint/2010/main" val="212600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0FFE-A3D8-46E9-A4A9-2648BE85F5D9}"/>
              </a:ext>
            </a:extLst>
          </p:cNvPr>
          <p:cNvSpPr>
            <a:spLocks noGrp="1"/>
          </p:cNvSpPr>
          <p:nvPr>
            <p:ph type="title"/>
          </p:nvPr>
        </p:nvSpPr>
        <p:spPr/>
        <p:txBody>
          <a:bodyPr/>
          <a:lstStyle/>
          <a:p>
            <a:r>
              <a:rPr lang="en-AU" dirty="0"/>
              <a:t>Overview</a:t>
            </a:r>
          </a:p>
        </p:txBody>
      </p:sp>
      <p:sp>
        <p:nvSpPr>
          <p:cNvPr id="3" name="Content Placeholder 2">
            <a:extLst>
              <a:ext uri="{FF2B5EF4-FFF2-40B4-BE49-F238E27FC236}">
                <a16:creationId xmlns:a16="http://schemas.microsoft.com/office/drawing/2014/main" id="{86B9BC9D-4084-45A0-8754-C06B92BCC2B8}"/>
              </a:ext>
            </a:extLst>
          </p:cNvPr>
          <p:cNvSpPr>
            <a:spLocks noGrp="1"/>
          </p:cNvSpPr>
          <p:nvPr>
            <p:ph idx="1"/>
          </p:nvPr>
        </p:nvSpPr>
        <p:spPr>
          <a:xfrm>
            <a:off x="1451579" y="2015732"/>
            <a:ext cx="9603275" cy="3784704"/>
          </a:xfrm>
        </p:spPr>
        <p:txBody>
          <a:bodyPr>
            <a:normAutofit lnSpcReduction="10000"/>
          </a:bodyPr>
          <a:lstStyle/>
          <a:p>
            <a:r>
              <a:rPr lang="en-AU" sz="2400" dirty="0"/>
              <a:t>Australian governments have failed to learn from the US industry failings where baseline studies on aquifer water and air quality have not been done before development</a:t>
            </a:r>
            <a:r>
              <a:rPr lang="en-AU" sz="2400" baseline="30000" dirty="0"/>
              <a:t>1</a:t>
            </a:r>
          </a:p>
          <a:p>
            <a:r>
              <a:rPr lang="en-AU" sz="2400" dirty="0"/>
              <a:t>State and territories have principal responsibility but the Australian Government plays an important leadership role</a:t>
            </a:r>
          </a:p>
          <a:p>
            <a:r>
              <a:rPr lang="en-AU" sz="2400" dirty="0"/>
              <a:t>Developing national energy policy, protecting matters of national environmental significance, EBPC Act, establishing regulatory and scientific frameworks</a:t>
            </a:r>
            <a:r>
              <a:rPr lang="en-AU" sz="2400" baseline="30000" dirty="0"/>
              <a:t>2</a:t>
            </a:r>
          </a:p>
          <a:p>
            <a:endParaRPr lang="en-AU" sz="2400" baseline="30000" dirty="0"/>
          </a:p>
          <a:p>
            <a:endParaRPr lang="en-AU" dirty="0"/>
          </a:p>
        </p:txBody>
      </p:sp>
    </p:spTree>
    <p:extLst>
      <p:ext uri="{BB962C8B-B14F-4D97-AF65-F5344CB8AC3E}">
        <p14:creationId xmlns:p14="http://schemas.microsoft.com/office/powerpoint/2010/main" val="61159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0BBA-A65A-4FBF-BC01-A3520A3475E2}"/>
              </a:ext>
            </a:extLst>
          </p:cNvPr>
          <p:cNvSpPr>
            <a:spLocks noGrp="1"/>
          </p:cNvSpPr>
          <p:nvPr>
            <p:ph type="title"/>
          </p:nvPr>
        </p:nvSpPr>
        <p:spPr/>
        <p:txBody>
          <a:bodyPr/>
          <a:lstStyle/>
          <a:p>
            <a:r>
              <a:rPr lang="en-AU" dirty="0"/>
              <a:t>failures</a:t>
            </a:r>
          </a:p>
        </p:txBody>
      </p:sp>
      <p:sp>
        <p:nvSpPr>
          <p:cNvPr id="3" name="Content Placeholder 2">
            <a:extLst>
              <a:ext uri="{FF2B5EF4-FFF2-40B4-BE49-F238E27FC236}">
                <a16:creationId xmlns:a16="http://schemas.microsoft.com/office/drawing/2014/main" id="{3C5E1614-7BB7-4745-BCD0-FE5D1179BF11}"/>
              </a:ext>
            </a:extLst>
          </p:cNvPr>
          <p:cNvSpPr>
            <a:spLocks noGrp="1"/>
          </p:cNvSpPr>
          <p:nvPr>
            <p:ph idx="1"/>
          </p:nvPr>
        </p:nvSpPr>
        <p:spPr/>
        <p:txBody>
          <a:bodyPr>
            <a:normAutofit/>
          </a:bodyPr>
          <a:lstStyle/>
          <a:p>
            <a:pPr>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“political, legal and fiscal primacy of subterranean mineral and fossil fuel resources over terrestrial, 'life-sustaining', environments and catchments and their inhabitants… over good, sustainable groundwater resources”</a:t>
            </a:r>
            <a:r>
              <a:rPr lang="en-AU" baseline="30000" dirty="0">
                <a:latin typeface="Calibri" panose="020F0502020204030204" pitchFamily="34" charset="0"/>
                <a:ea typeface="Calibri" panose="020F0502020204030204" pitchFamily="34" charset="0"/>
                <a:cs typeface="Times New Roman" panose="02020603050405020304" pitchFamily="18" charset="0"/>
              </a:rPr>
              <a:t>3</a:t>
            </a:r>
            <a:r>
              <a:rPr lang="en-AU" dirty="0">
                <a:latin typeface="Calibri" panose="020F0502020204030204" pitchFamily="34" charset="0"/>
                <a:ea typeface="Calibri" panose="020F0502020204030204" pitchFamily="34" charset="0"/>
                <a:cs typeface="Times New Roman" panose="02020603050405020304" pitchFamily="18" charset="0"/>
              </a:rPr>
              <a:t> which by definition insures that there will be a deficit to the human rights dimension.</a:t>
            </a:r>
            <a:r>
              <a:rPr lang="en-AU" dirty="0"/>
              <a:t> </a:t>
            </a:r>
          </a:p>
          <a:p>
            <a:r>
              <a:rPr lang="en-AU" dirty="0"/>
              <a:t>the assumption that the public benefit of extracting minerals is greater than any costs that may arise from doing so is seriously flawedand</a:t>
            </a:r>
            <a:r>
              <a:rPr lang="en-AU" baseline="30000" dirty="0"/>
              <a:t>4</a:t>
            </a:r>
            <a:r>
              <a:rPr lang="en-AU" dirty="0"/>
              <a:t> to then take that argument and spin it so that the industry is supposedly saving the environment as some mystical bridging fuel is further damning evidence on the political failure</a:t>
            </a:r>
          </a:p>
          <a:p>
            <a:pPr>
              <a:spcAft>
                <a:spcPts val="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25485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69DFE-583A-4EF8-BCFC-556F5352E0E6}"/>
              </a:ext>
            </a:extLst>
          </p:cNvPr>
          <p:cNvSpPr>
            <a:spLocks noGrp="1"/>
          </p:cNvSpPr>
          <p:nvPr>
            <p:ph type="title"/>
          </p:nvPr>
        </p:nvSpPr>
        <p:spPr/>
        <p:txBody>
          <a:bodyPr/>
          <a:lstStyle/>
          <a:p>
            <a:r>
              <a:rPr lang="en-AU" dirty="0"/>
              <a:t>magnitude</a:t>
            </a:r>
          </a:p>
        </p:txBody>
      </p:sp>
      <p:sp>
        <p:nvSpPr>
          <p:cNvPr id="3" name="Content Placeholder 2">
            <a:extLst>
              <a:ext uri="{FF2B5EF4-FFF2-40B4-BE49-F238E27FC236}">
                <a16:creationId xmlns:a16="http://schemas.microsoft.com/office/drawing/2014/main" id="{2CF9FD99-C41F-459C-97ED-1A9DC84BE4A7}"/>
              </a:ext>
            </a:extLst>
          </p:cNvPr>
          <p:cNvSpPr>
            <a:spLocks noGrp="1"/>
          </p:cNvSpPr>
          <p:nvPr>
            <p:ph idx="1"/>
          </p:nvPr>
        </p:nvSpPr>
        <p:spPr/>
        <p:txBody>
          <a:bodyPr>
            <a:normAutofit/>
          </a:bodyPr>
          <a:lstStyle/>
          <a:p>
            <a:r>
              <a:rPr lang="en-AU" sz="2400" dirty="0"/>
              <a:t>The scale and pace of this industrialisation of the rural Murray-Darling Basin (MDB) landscape, is without precedent in Australian history.  Given its geographical extent and extraction density, the CSG industry in the Downs is a huge 'gas refinery', comprised of a vast, pressurised, leaking, below-ground 'tank farm', and an labyrinthine, gas gathering and purifying network above-ground.</a:t>
            </a:r>
            <a:r>
              <a:rPr lang="en-AU" sz="2400" baseline="30000" dirty="0"/>
              <a:t>5</a:t>
            </a:r>
            <a:endParaRPr lang="en-AU" sz="2400" dirty="0"/>
          </a:p>
        </p:txBody>
      </p:sp>
    </p:spTree>
    <p:extLst>
      <p:ext uri="{BB962C8B-B14F-4D97-AF65-F5344CB8AC3E}">
        <p14:creationId xmlns:p14="http://schemas.microsoft.com/office/powerpoint/2010/main" val="429162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C9C6-E610-470E-A802-856C257F3415}"/>
              </a:ext>
            </a:extLst>
          </p:cNvPr>
          <p:cNvSpPr>
            <a:spLocks noGrp="1"/>
          </p:cNvSpPr>
          <p:nvPr>
            <p:ph type="title"/>
          </p:nvPr>
        </p:nvSpPr>
        <p:spPr/>
        <p:txBody>
          <a:bodyPr/>
          <a:lstStyle/>
          <a:p>
            <a:r>
              <a:rPr lang="en-AU" dirty="0"/>
              <a:t>Investment in the wrong end</a:t>
            </a:r>
          </a:p>
        </p:txBody>
      </p:sp>
      <p:sp>
        <p:nvSpPr>
          <p:cNvPr id="3" name="Content Placeholder 2">
            <a:extLst>
              <a:ext uri="{FF2B5EF4-FFF2-40B4-BE49-F238E27FC236}">
                <a16:creationId xmlns:a16="http://schemas.microsoft.com/office/drawing/2014/main" id="{545F6FDC-BCA0-426E-A5EC-340C50FA3F15}"/>
              </a:ext>
            </a:extLst>
          </p:cNvPr>
          <p:cNvSpPr>
            <a:spLocks noGrp="1"/>
          </p:cNvSpPr>
          <p:nvPr>
            <p:ph idx="1"/>
          </p:nvPr>
        </p:nvSpPr>
        <p:spPr>
          <a:xfrm>
            <a:off x="1451579" y="2015732"/>
            <a:ext cx="9603275" cy="3886304"/>
          </a:xfrm>
        </p:spPr>
        <p:txBody>
          <a:bodyPr>
            <a:normAutofit lnSpcReduction="10000"/>
          </a:bodyPr>
          <a:lstStyle/>
          <a:p>
            <a:r>
              <a:rPr lang="en-AU" dirty="0"/>
              <a:t>Industry has invested billions of dollars into development of unconventional gas resources without adequate research — and state governments have given approvals without adequate regulation. </a:t>
            </a:r>
            <a:r>
              <a:rPr lang="en-AU" baseline="30000" dirty="0"/>
              <a:t>6</a:t>
            </a:r>
            <a:r>
              <a:rPr lang="en-AU" dirty="0"/>
              <a:t>  </a:t>
            </a:r>
          </a:p>
          <a:p>
            <a:r>
              <a:rPr lang="en-AU" dirty="0"/>
              <a:t>“Despite the rapid expansion of CSG developments, the health impacts  have not been adequately researched, and effective regulations that protect public health are not in place.  There is a lack of information on the  chemicals used and wastes produced, insufficient data on cumulative  health impacts, and a lack of comprehensive environmental monitoring and health impact assessments.”</a:t>
            </a:r>
            <a:r>
              <a:rPr lang="en-AU" baseline="30000" dirty="0"/>
              <a:t>7</a:t>
            </a:r>
          </a:p>
          <a:p>
            <a:r>
              <a:rPr lang="en-AU" dirty="0"/>
              <a:t>The only legislation that is directly designed to enforce the activity of the industry is the Environmental protection act which is premised on the precautionary principle. </a:t>
            </a:r>
          </a:p>
        </p:txBody>
      </p:sp>
    </p:spTree>
    <p:extLst>
      <p:ext uri="{BB962C8B-B14F-4D97-AF65-F5344CB8AC3E}">
        <p14:creationId xmlns:p14="http://schemas.microsoft.com/office/powerpoint/2010/main" val="103840557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Web6C8</Template>
  <TotalTime>5383</TotalTime>
  <Words>1528</Words>
  <Application>Microsoft Office PowerPoint</Application>
  <PresentationFormat>Widescreen</PresentationFormat>
  <Paragraphs>101</Paragraphs>
  <Slides>13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Gill Sans MT</vt:lpstr>
      <vt:lpstr>Times New Roman</vt:lpstr>
      <vt:lpstr>Gallery</vt:lpstr>
      <vt:lpstr>1_Gallery</vt:lpstr>
      <vt:lpstr>Tribunal into the Human rights impacts of unconventional gas </vt:lpstr>
      <vt:lpstr>International overview </vt:lpstr>
      <vt:lpstr>Australian session</vt:lpstr>
      <vt:lpstr>Subcases </vt:lpstr>
      <vt:lpstr>Australian session supporters   </vt:lpstr>
      <vt:lpstr>Overview</vt:lpstr>
      <vt:lpstr>failures</vt:lpstr>
      <vt:lpstr>magnitude</vt:lpstr>
      <vt:lpstr>Investment in the wrong end</vt:lpstr>
      <vt:lpstr>Failure of the precautionary principle</vt:lpstr>
      <vt:lpstr>The unconventional gas industry has been allowed to have and continues to have the following impacts9  Which the following subcases will further investigate   </vt:lpstr>
      <vt:lpstr>Contact us -   Convenor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Shay Dougall</dc:creator>
  <cp:lastModifiedBy>Shay Dougall</cp:lastModifiedBy>
  <cp:revision>17</cp:revision>
  <dcterms:created xsi:type="dcterms:W3CDTF">2017-09-14T06:24:23Z</dcterms:created>
  <dcterms:modified xsi:type="dcterms:W3CDTF">2017-09-28T04:11:48Z</dcterms:modified>
</cp:coreProperties>
</file>